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56" r:id="rId2"/>
    <p:sldId id="257" r:id="rId3"/>
    <p:sldId id="278" r:id="rId4"/>
    <p:sldId id="279" r:id="rId5"/>
    <p:sldId id="277" r:id="rId6"/>
    <p:sldId id="261" r:id="rId7"/>
    <p:sldId id="273" r:id="rId8"/>
    <p:sldId id="274" r:id="rId9"/>
    <p:sldId id="275" r:id="rId10"/>
    <p:sldId id="276" r:id="rId11"/>
    <p:sldId id="280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D2F7A7-2686-48C7-A35F-642D9C57EA6F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0340F4B-0C64-412E-BDDA-36B84DF3178E}">
      <dgm:prSet phldrT="[Текст]"/>
      <dgm:spPr>
        <a:solidFill>
          <a:schemeClr val="bg2">
            <a:lumMod val="90000"/>
          </a:schemeClr>
        </a:solidFill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Индивидуальный  подход</a:t>
          </a:r>
          <a:endParaRPr lang="ru-RU" b="1" dirty="0">
            <a:solidFill>
              <a:schemeClr val="tx1"/>
            </a:solidFill>
          </a:endParaRPr>
        </a:p>
      </dgm:t>
    </dgm:pt>
    <dgm:pt modelId="{858A63DE-4B7A-4D09-B5E8-8EF45C23E8AE}" type="parTrans" cxnId="{D81BB06D-83EC-46B8-A32F-91320DBF5F6D}">
      <dgm:prSet/>
      <dgm:spPr/>
      <dgm:t>
        <a:bodyPr/>
        <a:lstStyle/>
        <a:p>
          <a:endParaRPr lang="ru-RU"/>
        </a:p>
      </dgm:t>
    </dgm:pt>
    <dgm:pt modelId="{A0AC132D-3360-443F-8541-F636D8E0A0F3}" type="sibTrans" cxnId="{D81BB06D-83EC-46B8-A32F-91320DBF5F6D}">
      <dgm:prSet/>
      <dgm:spPr/>
      <dgm:t>
        <a:bodyPr/>
        <a:lstStyle/>
        <a:p>
          <a:endParaRPr lang="ru-RU"/>
        </a:p>
      </dgm:t>
    </dgm:pt>
    <dgm:pt modelId="{2624F6DA-C8EF-491A-8BAA-855E5C5BD99E}">
      <dgm:prSet phldrT="[Текст]"/>
      <dgm:spPr>
        <a:solidFill>
          <a:schemeClr val="bg2">
            <a:lumMod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Вариативность</a:t>
          </a:r>
          <a:endParaRPr lang="ru-RU" b="1" dirty="0">
            <a:solidFill>
              <a:schemeClr val="tx1"/>
            </a:solidFill>
          </a:endParaRPr>
        </a:p>
      </dgm:t>
    </dgm:pt>
    <dgm:pt modelId="{B63FF9D0-4384-4F8A-AD65-540AD6EC4F49}" type="parTrans" cxnId="{5DDF959D-16D5-49FC-89FA-5F64310AA260}">
      <dgm:prSet/>
      <dgm:spPr/>
      <dgm:t>
        <a:bodyPr/>
        <a:lstStyle/>
        <a:p>
          <a:endParaRPr lang="ru-RU"/>
        </a:p>
      </dgm:t>
    </dgm:pt>
    <dgm:pt modelId="{CCA34516-EF4E-4C97-BFB9-D411C9CC7042}" type="sibTrans" cxnId="{5DDF959D-16D5-49FC-89FA-5F64310AA260}">
      <dgm:prSet/>
      <dgm:spPr/>
      <dgm:t>
        <a:bodyPr/>
        <a:lstStyle/>
        <a:p>
          <a:endParaRPr lang="ru-RU"/>
        </a:p>
      </dgm:t>
    </dgm:pt>
    <dgm:pt modelId="{B63E8BF1-CAA6-4456-B07A-E0F5DA3CA98B}">
      <dgm:prSet phldrT="[Текст]"/>
      <dgm:spPr>
        <a:solidFill>
          <a:schemeClr val="bg2">
            <a:lumMod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Прагматизм  в  обучении</a:t>
          </a:r>
          <a:endParaRPr lang="ru-RU" b="1" dirty="0">
            <a:solidFill>
              <a:schemeClr val="tx1"/>
            </a:solidFill>
          </a:endParaRPr>
        </a:p>
      </dgm:t>
    </dgm:pt>
    <dgm:pt modelId="{43C19D4B-5B64-4DD2-9126-49DD334E949F}" type="parTrans" cxnId="{49D337A9-B560-4EF1-887A-D641EC0DCD5A}">
      <dgm:prSet/>
      <dgm:spPr/>
      <dgm:t>
        <a:bodyPr/>
        <a:lstStyle/>
        <a:p>
          <a:endParaRPr lang="ru-RU"/>
        </a:p>
      </dgm:t>
    </dgm:pt>
    <dgm:pt modelId="{DA0C920D-DFCE-436F-8D00-618C9E8826D9}" type="sibTrans" cxnId="{49D337A9-B560-4EF1-887A-D641EC0DCD5A}">
      <dgm:prSet/>
      <dgm:spPr/>
      <dgm:t>
        <a:bodyPr/>
        <a:lstStyle/>
        <a:p>
          <a:endParaRPr lang="ru-RU"/>
        </a:p>
      </dgm:t>
    </dgm:pt>
    <dgm:pt modelId="{3E5A7C6F-83B8-4CCE-89E0-B275F237EE6F}">
      <dgm:prSet phldrT="[Текст]"/>
      <dgm:spPr>
        <a:solidFill>
          <a:schemeClr val="bg2">
            <a:lumMod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Активность  обучения</a:t>
          </a:r>
          <a:endParaRPr lang="ru-RU" b="1" dirty="0">
            <a:solidFill>
              <a:schemeClr val="tx1"/>
            </a:solidFill>
          </a:endParaRPr>
        </a:p>
      </dgm:t>
    </dgm:pt>
    <dgm:pt modelId="{E3CCA26A-1131-4925-AFA6-0DFF566D077A}" type="parTrans" cxnId="{D5B95EBA-1046-4D03-8954-BD686537B264}">
      <dgm:prSet/>
      <dgm:spPr/>
      <dgm:t>
        <a:bodyPr/>
        <a:lstStyle/>
        <a:p>
          <a:endParaRPr lang="ru-RU"/>
        </a:p>
      </dgm:t>
    </dgm:pt>
    <dgm:pt modelId="{33AFF3E9-FE77-43F0-999B-5C1BD3B46ED9}" type="sibTrans" cxnId="{D5B95EBA-1046-4D03-8954-BD686537B264}">
      <dgm:prSet/>
      <dgm:spPr/>
      <dgm:t>
        <a:bodyPr/>
        <a:lstStyle/>
        <a:p>
          <a:endParaRPr lang="ru-RU"/>
        </a:p>
      </dgm:t>
    </dgm:pt>
    <dgm:pt modelId="{34FF3F16-A215-4E0F-B6FA-CF9A47F818F8}">
      <dgm:prSet phldrT="[Текст]"/>
      <dgm:spPr>
        <a:solidFill>
          <a:schemeClr val="bg2">
            <a:lumMod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err="1" smtClean="0">
              <a:solidFill>
                <a:schemeClr val="tx1"/>
              </a:solidFill>
            </a:rPr>
            <a:t>Самоменеджмент</a:t>
          </a:r>
          <a:endParaRPr lang="ru-RU" b="1" dirty="0">
            <a:solidFill>
              <a:schemeClr val="tx1"/>
            </a:solidFill>
          </a:endParaRPr>
        </a:p>
      </dgm:t>
    </dgm:pt>
    <dgm:pt modelId="{81D50C29-65F0-48FE-BAA1-6C16C3A57A36}" type="parTrans" cxnId="{22DA583C-DE67-4CEC-A8BE-B4A8D65270C8}">
      <dgm:prSet/>
      <dgm:spPr/>
      <dgm:t>
        <a:bodyPr/>
        <a:lstStyle/>
        <a:p>
          <a:endParaRPr lang="ru-RU"/>
        </a:p>
      </dgm:t>
    </dgm:pt>
    <dgm:pt modelId="{5BB163DA-B082-48BB-99C7-B7E34969DEA4}" type="sibTrans" cxnId="{22DA583C-DE67-4CEC-A8BE-B4A8D65270C8}">
      <dgm:prSet/>
      <dgm:spPr/>
      <dgm:t>
        <a:bodyPr/>
        <a:lstStyle/>
        <a:p>
          <a:endParaRPr lang="ru-RU"/>
        </a:p>
      </dgm:t>
    </dgm:pt>
    <dgm:pt modelId="{8B726A83-2209-4B4F-BE86-3BA7A96795C9}">
      <dgm:prSet phldrT="[Текст]"/>
      <dgm:spPr>
        <a:solidFill>
          <a:schemeClr val="bg2">
            <a:lumMod val="90000"/>
          </a:schemeClr>
        </a:solidFill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r>
            <a:rPr lang="ru-RU" b="1" dirty="0" smtClean="0">
              <a:solidFill>
                <a:schemeClr val="tx1"/>
              </a:solidFill>
            </a:rPr>
            <a:t>Успешность  в  обучении</a:t>
          </a:r>
          <a:endParaRPr lang="ru-RU" b="1" dirty="0">
            <a:solidFill>
              <a:schemeClr val="tx1"/>
            </a:solidFill>
          </a:endParaRPr>
        </a:p>
      </dgm:t>
    </dgm:pt>
    <dgm:pt modelId="{941567B5-2BD9-4708-A023-8F9D082C7EDF}" type="parTrans" cxnId="{E9D6C52F-87B4-4CEC-9047-6606B729345D}">
      <dgm:prSet/>
      <dgm:spPr/>
      <dgm:t>
        <a:bodyPr/>
        <a:lstStyle/>
        <a:p>
          <a:endParaRPr lang="ru-RU"/>
        </a:p>
      </dgm:t>
    </dgm:pt>
    <dgm:pt modelId="{DF02BA8B-5374-4288-9662-4FC05A77650F}" type="sibTrans" cxnId="{E9D6C52F-87B4-4CEC-9047-6606B729345D}">
      <dgm:prSet/>
      <dgm:spPr/>
      <dgm:t>
        <a:bodyPr/>
        <a:lstStyle/>
        <a:p>
          <a:endParaRPr lang="ru-RU"/>
        </a:p>
      </dgm:t>
    </dgm:pt>
    <dgm:pt modelId="{9577D515-1705-43BB-8607-A721312633D5}" type="pres">
      <dgm:prSet presAssocID="{67D2F7A7-2686-48C7-A35F-642D9C57EA6F}" presName="diagram" presStyleCnt="0">
        <dgm:presLayoutVars>
          <dgm:dir/>
          <dgm:resizeHandles val="exact"/>
        </dgm:presLayoutVars>
      </dgm:prSet>
      <dgm:spPr/>
    </dgm:pt>
    <dgm:pt modelId="{15ACB176-E7D8-44B3-BCCD-7116FB53A06F}" type="pres">
      <dgm:prSet presAssocID="{60340F4B-0C64-412E-BDDA-36B84DF3178E}" presName="node" presStyleLbl="node1" presStyleIdx="0" presStyleCnt="6">
        <dgm:presLayoutVars>
          <dgm:bulletEnabled val="1"/>
        </dgm:presLayoutVars>
      </dgm:prSet>
      <dgm:spPr/>
    </dgm:pt>
    <dgm:pt modelId="{D5ACDBBA-8D16-435E-BC56-52E234A71AAD}" type="pres">
      <dgm:prSet presAssocID="{A0AC132D-3360-443F-8541-F636D8E0A0F3}" presName="sibTrans" presStyleCnt="0"/>
      <dgm:spPr/>
    </dgm:pt>
    <dgm:pt modelId="{68D33B22-8B8B-4E12-A715-7644CA9F9680}" type="pres">
      <dgm:prSet presAssocID="{2624F6DA-C8EF-491A-8BAA-855E5C5BD99E}" presName="node" presStyleLbl="node1" presStyleIdx="1" presStyleCnt="6">
        <dgm:presLayoutVars>
          <dgm:bulletEnabled val="1"/>
        </dgm:presLayoutVars>
      </dgm:prSet>
      <dgm:spPr/>
    </dgm:pt>
    <dgm:pt modelId="{FBA95D01-4A4E-4264-B29C-D28A762BE8F4}" type="pres">
      <dgm:prSet presAssocID="{CCA34516-EF4E-4C97-BFB9-D411C9CC7042}" presName="sibTrans" presStyleCnt="0"/>
      <dgm:spPr/>
    </dgm:pt>
    <dgm:pt modelId="{1C379658-F4D0-42D6-B7F7-A670CFAA3185}" type="pres">
      <dgm:prSet presAssocID="{B63E8BF1-CAA6-4456-B07A-E0F5DA3CA98B}" presName="node" presStyleLbl="node1" presStyleIdx="2" presStyleCnt="6">
        <dgm:presLayoutVars>
          <dgm:bulletEnabled val="1"/>
        </dgm:presLayoutVars>
      </dgm:prSet>
      <dgm:spPr/>
    </dgm:pt>
    <dgm:pt modelId="{1592A28B-C90C-47A1-95C2-3D0494F4E7E7}" type="pres">
      <dgm:prSet presAssocID="{DA0C920D-DFCE-436F-8D00-618C9E8826D9}" presName="sibTrans" presStyleCnt="0"/>
      <dgm:spPr/>
    </dgm:pt>
    <dgm:pt modelId="{FFE0FBC4-CE98-4D3F-AF55-5A5749CDFD62}" type="pres">
      <dgm:prSet presAssocID="{3E5A7C6F-83B8-4CCE-89E0-B275F237EE6F}" presName="node" presStyleLbl="node1" presStyleIdx="3" presStyleCnt="6">
        <dgm:presLayoutVars>
          <dgm:bulletEnabled val="1"/>
        </dgm:presLayoutVars>
      </dgm:prSet>
      <dgm:spPr/>
    </dgm:pt>
    <dgm:pt modelId="{1DD12564-D586-4C23-A74F-539D51DF3E6F}" type="pres">
      <dgm:prSet presAssocID="{33AFF3E9-FE77-43F0-999B-5C1BD3B46ED9}" presName="sibTrans" presStyleCnt="0"/>
      <dgm:spPr/>
    </dgm:pt>
    <dgm:pt modelId="{F6A68350-11EA-4D4D-824D-7B797A138331}" type="pres">
      <dgm:prSet presAssocID="{34FF3F16-A215-4E0F-B6FA-CF9A47F818F8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7FA9AB-7DA0-4A50-AE79-B5315A8E4B86}" type="pres">
      <dgm:prSet presAssocID="{5BB163DA-B082-48BB-99C7-B7E34969DEA4}" presName="sibTrans" presStyleCnt="0"/>
      <dgm:spPr/>
    </dgm:pt>
    <dgm:pt modelId="{E731652F-0C37-48D9-BC31-9769F4293A9D}" type="pres">
      <dgm:prSet presAssocID="{8B726A83-2209-4B4F-BE86-3BA7A96795C9}" presName="node" presStyleLbl="node1" presStyleIdx="5" presStyleCnt="6">
        <dgm:presLayoutVars>
          <dgm:bulletEnabled val="1"/>
        </dgm:presLayoutVars>
      </dgm:prSet>
      <dgm:spPr/>
    </dgm:pt>
  </dgm:ptLst>
  <dgm:cxnLst>
    <dgm:cxn modelId="{C6CB078D-A7FF-4ACC-BC00-137848252C9D}" type="presOf" srcId="{2624F6DA-C8EF-491A-8BAA-855E5C5BD99E}" destId="{68D33B22-8B8B-4E12-A715-7644CA9F9680}" srcOrd="0" destOrd="0" presId="urn:microsoft.com/office/officeart/2005/8/layout/default"/>
    <dgm:cxn modelId="{4425E800-74A7-482C-9061-D77D76D05115}" type="presOf" srcId="{8B726A83-2209-4B4F-BE86-3BA7A96795C9}" destId="{E731652F-0C37-48D9-BC31-9769F4293A9D}" srcOrd="0" destOrd="0" presId="urn:microsoft.com/office/officeart/2005/8/layout/default"/>
    <dgm:cxn modelId="{5DDF959D-16D5-49FC-89FA-5F64310AA260}" srcId="{67D2F7A7-2686-48C7-A35F-642D9C57EA6F}" destId="{2624F6DA-C8EF-491A-8BAA-855E5C5BD99E}" srcOrd="1" destOrd="0" parTransId="{B63FF9D0-4384-4F8A-AD65-540AD6EC4F49}" sibTransId="{CCA34516-EF4E-4C97-BFB9-D411C9CC7042}"/>
    <dgm:cxn modelId="{22DA583C-DE67-4CEC-A8BE-B4A8D65270C8}" srcId="{67D2F7A7-2686-48C7-A35F-642D9C57EA6F}" destId="{34FF3F16-A215-4E0F-B6FA-CF9A47F818F8}" srcOrd="4" destOrd="0" parTransId="{81D50C29-65F0-48FE-BAA1-6C16C3A57A36}" sibTransId="{5BB163DA-B082-48BB-99C7-B7E34969DEA4}"/>
    <dgm:cxn modelId="{49D337A9-B560-4EF1-887A-D641EC0DCD5A}" srcId="{67D2F7A7-2686-48C7-A35F-642D9C57EA6F}" destId="{B63E8BF1-CAA6-4456-B07A-E0F5DA3CA98B}" srcOrd="2" destOrd="0" parTransId="{43C19D4B-5B64-4DD2-9126-49DD334E949F}" sibTransId="{DA0C920D-DFCE-436F-8D00-618C9E8826D9}"/>
    <dgm:cxn modelId="{9E3E66D0-401E-414F-9BF4-A1C60BEBCB8A}" type="presOf" srcId="{3E5A7C6F-83B8-4CCE-89E0-B275F237EE6F}" destId="{FFE0FBC4-CE98-4D3F-AF55-5A5749CDFD62}" srcOrd="0" destOrd="0" presId="urn:microsoft.com/office/officeart/2005/8/layout/default"/>
    <dgm:cxn modelId="{E9D6C52F-87B4-4CEC-9047-6606B729345D}" srcId="{67D2F7A7-2686-48C7-A35F-642D9C57EA6F}" destId="{8B726A83-2209-4B4F-BE86-3BA7A96795C9}" srcOrd="5" destOrd="0" parTransId="{941567B5-2BD9-4708-A023-8F9D082C7EDF}" sibTransId="{DF02BA8B-5374-4288-9662-4FC05A77650F}"/>
    <dgm:cxn modelId="{D5B95EBA-1046-4D03-8954-BD686537B264}" srcId="{67D2F7A7-2686-48C7-A35F-642D9C57EA6F}" destId="{3E5A7C6F-83B8-4CCE-89E0-B275F237EE6F}" srcOrd="3" destOrd="0" parTransId="{E3CCA26A-1131-4925-AFA6-0DFF566D077A}" sibTransId="{33AFF3E9-FE77-43F0-999B-5C1BD3B46ED9}"/>
    <dgm:cxn modelId="{D81BB06D-83EC-46B8-A32F-91320DBF5F6D}" srcId="{67D2F7A7-2686-48C7-A35F-642D9C57EA6F}" destId="{60340F4B-0C64-412E-BDDA-36B84DF3178E}" srcOrd="0" destOrd="0" parTransId="{858A63DE-4B7A-4D09-B5E8-8EF45C23E8AE}" sibTransId="{A0AC132D-3360-443F-8541-F636D8E0A0F3}"/>
    <dgm:cxn modelId="{44DE8D0D-0A06-4EFC-8EC2-659970B25167}" type="presOf" srcId="{B63E8BF1-CAA6-4456-B07A-E0F5DA3CA98B}" destId="{1C379658-F4D0-42D6-B7F7-A670CFAA3185}" srcOrd="0" destOrd="0" presId="urn:microsoft.com/office/officeart/2005/8/layout/default"/>
    <dgm:cxn modelId="{B5304534-8D2B-4CAE-9EC1-A795521FB756}" type="presOf" srcId="{67D2F7A7-2686-48C7-A35F-642D9C57EA6F}" destId="{9577D515-1705-43BB-8607-A721312633D5}" srcOrd="0" destOrd="0" presId="urn:microsoft.com/office/officeart/2005/8/layout/default"/>
    <dgm:cxn modelId="{606E979B-F406-4612-8AAD-7A67C48887E4}" type="presOf" srcId="{60340F4B-0C64-412E-BDDA-36B84DF3178E}" destId="{15ACB176-E7D8-44B3-BCCD-7116FB53A06F}" srcOrd="0" destOrd="0" presId="urn:microsoft.com/office/officeart/2005/8/layout/default"/>
    <dgm:cxn modelId="{B7A69368-0808-4477-AC40-11D54CE00304}" type="presOf" srcId="{34FF3F16-A215-4E0F-B6FA-CF9A47F818F8}" destId="{F6A68350-11EA-4D4D-824D-7B797A138331}" srcOrd="0" destOrd="0" presId="urn:microsoft.com/office/officeart/2005/8/layout/default"/>
    <dgm:cxn modelId="{53C59091-A917-4CE3-B175-962A6D501CD8}" type="presParOf" srcId="{9577D515-1705-43BB-8607-A721312633D5}" destId="{15ACB176-E7D8-44B3-BCCD-7116FB53A06F}" srcOrd="0" destOrd="0" presId="urn:microsoft.com/office/officeart/2005/8/layout/default"/>
    <dgm:cxn modelId="{C7A62978-84EC-4250-B670-FF74BD52EBF4}" type="presParOf" srcId="{9577D515-1705-43BB-8607-A721312633D5}" destId="{D5ACDBBA-8D16-435E-BC56-52E234A71AAD}" srcOrd="1" destOrd="0" presId="urn:microsoft.com/office/officeart/2005/8/layout/default"/>
    <dgm:cxn modelId="{8E563289-1414-46E5-8482-3A0ED355F4E8}" type="presParOf" srcId="{9577D515-1705-43BB-8607-A721312633D5}" destId="{68D33B22-8B8B-4E12-A715-7644CA9F9680}" srcOrd="2" destOrd="0" presId="urn:microsoft.com/office/officeart/2005/8/layout/default"/>
    <dgm:cxn modelId="{DBEDE165-7049-483B-894E-7DE5FF44CD66}" type="presParOf" srcId="{9577D515-1705-43BB-8607-A721312633D5}" destId="{FBA95D01-4A4E-4264-B29C-D28A762BE8F4}" srcOrd="3" destOrd="0" presId="urn:microsoft.com/office/officeart/2005/8/layout/default"/>
    <dgm:cxn modelId="{31DF6507-C1B4-4FB6-A0F8-5D4C61E4EF86}" type="presParOf" srcId="{9577D515-1705-43BB-8607-A721312633D5}" destId="{1C379658-F4D0-42D6-B7F7-A670CFAA3185}" srcOrd="4" destOrd="0" presId="urn:microsoft.com/office/officeart/2005/8/layout/default"/>
    <dgm:cxn modelId="{6DA7A06F-C415-4E91-BA76-A85B177C98A4}" type="presParOf" srcId="{9577D515-1705-43BB-8607-A721312633D5}" destId="{1592A28B-C90C-47A1-95C2-3D0494F4E7E7}" srcOrd="5" destOrd="0" presId="urn:microsoft.com/office/officeart/2005/8/layout/default"/>
    <dgm:cxn modelId="{A05E83DA-6324-4EFA-BFA4-CD7FBB6FAE4D}" type="presParOf" srcId="{9577D515-1705-43BB-8607-A721312633D5}" destId="{FFE0FBC4-CE98-4D3F-AF55-5A5749CDFD62}" srcOrd="6" destOrd="0" presId="urn:microsoft.com/office/officeart/2005/8/layout/default"/>
    <dgm:cxn modelId="{A41BDA11-5795-49B5-B63A-69394F923211}" type="presParOf" srcId="{9577D515-1705-43BB-8607-A721312633D5}" destId="{1DD12564-D586-4C23-A74F-539D51DF3E6F}" srcOrd="7" destOrd="0" presId="urn:microsoft.com/office/officeart/2005/8/layout/default"/>
    <dgm:cxn modelId="{FB0C16F9-E173-4991-9344-33DB58892155}" type="presParOf" srcId="{9577D515-1705-43BB-8607-A721312633D5}" destId="{F6A68350-11EA-4D4D-824D-7B797A138331}" srcOrd="8" destOrd="0" presId="urn:microsoft.com/office/officeart/2005/8/layout/default"/>
    <dgm:cxn modelId="{633B87D4-A35E-4665-BE85-55F11543E1B0}" type="presParOf" srcId="{9577D515-1705-43BB-8607-A721312633D5}" destId="{A87FA9AB-7DA0-4A50-AE79-B5315A8E4B86}" srcOrd="9" destOrd="0" presId="urn:microsoft.com/office/officeart/2005/8/layout/default"/>
    <dgm:cxn modelId="{FCD079D0-0579-472F-90C4-0A3BD2C19AE2}" type="presParOf" srcId="{9577D515-1705-43BB-8607-A721312633D5}" destId="{E731652F-0C37-48D9-BC31-9769F4293A9D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9740761-DA0E-4EAD-898B-8C07BA83F609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600775E-0AA6-4156-8623-0167CFFFE3CF}">
      <dgm:prSet phldrT="[Текст]"/>
      <dgm:spPr>
        <a:solidFill>
          <a:schemeClr val="bg2">
            <a:lumMod val="90000"/>
          </a:schemeClr>
        </a:solidFill>
        <a:ln>
          <a:solidFill>
            <a:schemeClr val="bg2">
              <a:lumMod val="75000"/>
            </a:schemeClr>
          </a:solidFill>
          <a:prstDash val="sysDot"/>
        </a:ln>
      </dgm:spPr>
      <dgm:t>
        <a:bodyPr/>
        <a:lstStyle/>
        <a:p>
          <a:r>
            <a:rPr lang="ru-RU" b="1" dirty="0" smtClean="0">
              <a:solidFill>
                <a:schemeClr val="bg2">
                  <a:lumMod val="50000"/>
                </a:schemeClr>
              </a:solidFill>
            </a:rPr>
            <a:t>Подготовительный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410C0E8F-F20D-4802-B070-69CA771CCC5E}" type="parTrans" cxnId="{18BADF19-BE46-49AF-9ADA-5299A00B8D70}">
      <dgm:prSet/>
      <dgm:spPr/>
      <dgm:t>
        <a:bodyPr/>
        <a:lstStyle/>
        <a:p>
          <a:endParaRPr lang="ru-RU"/>
        </a:p>
      </dgm:t>
    </dgm:pt>
    <dgm:pt modelId="{71001833-0C71-4C72-BC69-577276771F70}" type="sibTrans" cxnId="{18BADF19-BE46-49AF-9ADA-5299A00B8D70}">
      <dgm:prSet/>
      <dgm:spPr/>
      <dgm:t>
        <a:bodyPr/>
        <a:lstStyle/>
        <a:p>
          <a:endParaRPr lang="ru-RU"/>
        </a:p>
      </dgm:t>
    </dgm:pt>
    <dgm:pt modelId="{3BE0F1C7-BE91-42AA-9A58-F2BC65BB47B8}">
      <dgm:prSet phldrT="[Текст]" custT="1"/>
      <dgm:spPr>
        <a:solidFill>
          <a:schemeClr val="bg2">
            <a:alpha val="90000"/>
          </a:schemeClr>
        </a:solidFill>
      </dgm:spPr>
      <dgm:t>
        <a:bodyPr/>
        <a:lstStyle/>
        <a:p>
          <a:pPr algn="l"/>
          <a:r>
            <a:rPr lang="ru-RU" sz="1400" i="1" dirty="0" smtClean="0"/>
            <a:t>преподаватель конкретизирует дидактические цели, разрабатывает соответствующую «конкретную ситуацию» и сценарий занятия</a:t>
          </a:r>
          <a:endParaRPr lang="ru-RU" sz="1400" i="1" dirty="0"/>
        </a:p>
      </dgm:t>
    </dgm:pt>
    <dgm:pt modelId="{181A1A0B-6195-4463-B28B-45AB7F9C404A}" type="parTrans" cxnId="{A3413F05-CECE-4162-A5BD-680EED28B36B}">
      <dgm:prSet/>
      <dgm:spPr/>
      <dgm:t>
        <a:bodyPr/>
        <a:lstStyle/>
        <a:p>
          <a:endParaRPr lang="ru-RU"/>
        </a:p>
      </dgm:t>
    </dgm:pt>
    <dgm:pt modelId="{37123758-DC82-485F-8FE5-4729040FE387}" type="sibTrans" cxnId="{A3413F05-CECE-4162-A5BD-680EED28B36B}">
      <dgm:prSet/>
      <dgm:spPr/>
      <dgm:t>
        <a:bodyPr/>
        <a:lstStyle/>
        <a:p>
          <a:endParaRPr lang="ru-RU"/>
        </a:p>
      </dgm:t>
    </dgm:pt>
    <dgm:pt modelId="{5B3A74A7-D64D-44BB-B965-D6BBB57E337D}">
      <dgm:prSet phldrT="[Текст]"/>
      <dgm:spPr>
        <a:solidFill>
          <a:schemeClr val="bg2">
            <a:lumMod val="90000"/>
          </a:schemeClr>
        </a:solidFill>
        <a:ln>
          <a:solidFill>
            <a:schemeClr val="bg2">
              <a:lumMod val="75000"/>
            </a:schemeClr>
          </a:solidFill>
          <a:prstDash val="sysDot"/>
        </a:ln>
      </dgm:spPr>
      <dgm:t>
        <a:bodyPr/>
        <a:lstStyle/>
        <a:p>
          <a:r>
            <a:rPr lang="ru-RU" b="1" dirty="0" smtClean="0">
              <a:solidFill>
                <a:schemeClr val="bg2">
                  <a:lumMod val="50000"/>
                </a:schemeClr>
              </a:solidFill>
            </a:rPr>
            <a:t>Ознакомительный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58536C80-2F2E-4D78-8D0F-4B0F2EE04ABC}" type="parTrans" cxnId="{D0478630-B07C-4821-AEF0-56819CAC668A}">
      <dgm:prSet/>
      <dgm:spPr/>
      <dgm:t>
        <a:bodyPr/>
        <a:lstStyle/>
        <a:p>
          <a:endParaRPr lang="ru-RU"/>
        </a:p>
      </dgm:t>
    </dgm:pt>
    <dgm:pt modelId="{7CDB1550-D462-4A30-B461-07576D6E881A}" type="sibTrans" cxnId="{D0478630-B07C-4821-AEF0-56819CAC668A}">
      <dgm:prSet/>
      <dgm:spPr/>
      <dgm:t>
        <a:bodyPr/>
        <a:lstStyle/>
        <a:p>
          <a:endParaRPr lang="ru-RU"/>
        </a:p>
      </dgm:t>
    </dgm:pt>
    <dgm:pt modelId="{2702908B-7D74-4D19-9B51-82F406460410}">
      <dgm:prSet phldrT="[Текст]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i="1" dirty="0" smtClean="0"/>
            <a:t>происходит вовлечение учащихся в живое обсуждение реальной ситуации, которое может быть как индивидуальным, так и групповым</a:t>
          </a:r>
          <a:endParaRPr lang="ru-RU" i="1" dirty="0"/>
        </a:p>
      </dgm:t>
    </dgm:pt>
    <dgm:pt modelId="{1B17C498-7649-4F2E-94A4-3798B44B700F}" type="parTrans" cxnId="{16F89530-DCFC-430B-A202-EB1C18762DF1}">
      <dgm:prSet/>
      <dgm:spPr/>
      <dgm:t>
        <a:bodyPr/>
        <a:lstStyle/>
        <a:p>
          <a:endParaRPr lang="ru-RU"/>
        </a:p>
      </dgm:t>
    </dgm:pt>
    <dgm:pt modelId="{7ED021E0-C6F8-4259-B067-8ED1B6F19291}" type="sibTrans" cxnId="{16F89530-DCFC-430B-A202-EB1C18762DF1}">
      <dgm:prSet/>
      <dgm:spPr/>
      <dgm:t>
        <a:bodyPr/>
        <a:lstStyle/>
        <a:p>
          <a:endParaRPr lang="ru-RU"/>
        </a:p>
      </dgm:t>
    </dgm:pt>
    <dgm:pt modelId="{A2445AB8-7937-4027-8C2F-9B6C600B1571}">
      <dgm:prSet phldrT="[Текст]"/>
      <dgm:spPr>
        <a:solidFill>
          <a:schemeClr val="bg2">
            <a:lumMod val="90000"/>
          </a:schemeClr>
        </a:solidFill>
        <a:ln>
          <a:solidFill>
            <a:schemeClr val="bg2">
              <a:lumMod val="75000"/>
            </a:schemeClr>
          </a:solidFill>
          <a:prstDash val="sysDot"/>
        </a:ln>
      </dgm:spPr>
      <dgm:t>
        <a:bodyPr/>
        <a:lstStyle/>
        <a:p>
          <a:r>
            <a:rPr lang="ru-RU" b="1" dirty="0" smtClean="0">
              <a:solidFill>
                <a:schemeClr val="bg2">
                  <a:lumMod val="50000"/>
                </a:schemeClr>
              </a:solidFill>
            </a:rPr>
            <a:t>Аналитический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D12B055A-CADC-469A-8561-8072FE7363D9}" type="parTrans" cxnId="{F4BF743C-6D87-4DD9-B3E6-DB3234B7951B}">
      <dgm:prSet/>
      <dgm:spPr/>
      <dgm:t>
        <a:bodyPr/>
        <a:lstStyle/>
        <a:p>
          <a:endParaRPr lang="ru-RU"/>
        </a:p>
      </dgm:t>
    </dgm:pt>
    <dgm:pt modelId="{69F0D378-0E75-4B40-897B-2BFAD748C2BB}" type="sibTrans" cxnId="{F4BF743C-6D87-4DD9-B3E6-DB3234B7951B}">
      <dgm:prSet/>
      <dgm:spPr/>
      <dgm:t>
        <a:bodyPr/>
        <a:lstStyle/>
        <a:p>
          <a:endParaRPr lang="ru-RU"/>
        </a:p>
      </dgm:t>
    </dgm:pt>
    <dgm:pt modelId="{6C2F2623-544F-4F7A-99BF-C86835509189}">
      <dgm:prSet phldrT="[Текст]"/>
      <dgm:spPr>
        <a:solidFill>
          <a:schemeClr val="bg2">
            <a:alpha val="90000"/>
          </a:schemeClr>
        </a:solidFill>
      </dgm:spPr>
      <dgm:t>
        <a:bodyPr/>
        <a:lstStyle/>
        <a:p>
          <a:r>
            <a:rPr lang="ru-RU" i="1" dirty="0" smtClean="0"/>
            <a:t>процесс выработки решения, составляющий сущность метода, имеет временные ограничения, за соблюдением которых следит учитель</a:t>
          </a:r>
          <a:endParaRPr lang="ru-RU" i="1" dirty="0"/>
        </a:p>
      </dgm:t>
    </dgm:pt>
    <dgm:pt modelId="{CF49DC5C-C96C-4226-A4D9-CEDEDBA16FF8}" type="parTrans" cxnId="{5DC54C76-50B0-4EB0-B8DA-4953AE4CA511}">
      <dgm:prSet/>
      <dgm:spPr/>
      <dgm:t>
        <a:bodyPr/>
        <a:lstStyle/>
        <a:p>
          <a:endParaRPr lang="ru-RU"/>
        </a:p>
      </dgm:t>
    </dgm:pt>
    <dgm:pt modelId="{D4266C1C-BDC1-460A-AFA0-BF2AF7718B14}" type="sibTrans" cxnId="{5DC54C76-50B0-4EB0-B8DA-4953AE4CA511}">
      <dgm:prSet/>
      <dgm:spPr/>
      <dgm:t>
        <a:bodyPr/>
        <a:lstStyle/>
        <a:p>
          <a:endParaRPr lang="ru-RU"/>
        </a:p>
      </dgm:t>
    </dgm:pt>
    <dgm:pt modelId="{46E1039D-F508-4608-975E-88E732B18C18}">
      <dgm:prSet phldrT="[Текст]"/>
      <dgm:spPr>
        <a:solidFill>
          <a:schemeClr val="bg2">
            <a:lumMod val="90000"/>
            <a:alpha val="90000"/>
          </a:schemeClr>
        </a:solidFill>
        <a:ln>
          <a:solidFill>
            <a:schemeClr val="bg2">
              <a:lumMod val="75000"/>
            </a:schemeClr>
          </a:solidFill>
          <a:prstDash val="sysDot"/>
        </a:ln>
      </dgm:spPr>
      <dgm:t>
        <a:bodyPr/>
        <a:lstStyle/>
        <a:p>
          <a:r>
            <a:rPr lang="ru-RU" b="1" dirty="0" smtClean="0">
              <a:solidFill>
                <a:schemeClr val="bg2">
                  <a:lumMod val="50000"/>
                </a:schemeClr>
              </a:solidFill>
            </a:rPr>
            <a:t>Итоговый</a:t>
          </a:r>
          <a:endParaRPr lang="ru-RU" b="1" dirty="0">
            <a:solidFill>
              <a:schemeClr val="bg2">
                <a:lumMod val="50000"/>
              </a:schemeClr>
            </a:solidFill>
          </a:endParaRPr>
        </a:p>
      </dgm:t>
    </dgm:pt>
    <dgm:pt modelId="{27AA24AC-D587-42C8-990E-650196071B54}" type="parTrans" cxnId="{D2C45861-DBB2-40F0-9EC3-B15DDDFAB7B1}">
      <dgm:prSet/>
      <dgm:spPr/>
      <dgm:t>
        <a:bodyPr/>
        <a:lstStyle/>
        <a:p>
          <a:endParaRPr lang="ru-RU"/>
        </a:p>
      </dgm:t>
    </dgm:pt>
    <dgm:pt modelId="{FB3BB0FA-A59F-4CF5-8100-D5F1FF2A349C}" type="sibTrans" cxnId="{D2C45861-DBB2-40F0-9EC3-B15DDDFAB7B1}">
      <dgm:prSet/>
      <dgm:spPr/>
      <dgm:t>
        <a:bodyPr/>
        <a:lstStyle/>
        <a:p>
          <a:endParaRPr lang="ru-RU"/>
        </a:p>
      </dgm:t>
    </dgm:pt>
    <dgm:pt modelId="{65E7B4BA-3555-48E5-9213-FDC6A1DF1CC3}">
      <dgm:prSet phldrT="[Текст]" custT="1"/>
      <dgm:spPr>
        <a:solidFill>
          <a:schemeClr val="bg2">
            <a:alpha val="90000"/>
          </a:schemeClr>
        </a:solidFill>
        <a:ln>
          <a:solidFill>
            <a:schemeClr val="accent1">
              <a:lumMod val="20000"/>
              <a:lumOff val="80000"/>
            </a:schemeClr>
          </a:solidFill>
        </a:ln>
      </dgm:spPr>
      <dgm:t>
        <a:bodyPr/>
        <a:lstStyle/>
        <a:p>
          <a:r>
            <a:rPr lang="ru-RU" sz="1200" i="1" dirty="0" smtClean="0">
              <a:solidFill>
                <a:schemeClr val="tx1"/>
              </a:solidFill>
            </a:rPr>
            <a:t>результативность данного метода увеличивается благодаря заключительной презентации результатов аналитической работы разными группами, когда учащиеся могут узнать и сравнить несколько вариантов оптимальных решений одной проблемы</a:t>
          </a:r>
          <a:endParaRPr lang="ru-RU" sz="1200" i="1" dirty="0">
            <a:solidFill>
              <a:schemeClr val="tx1"/>
            </a:solidFill>
          </a:endParaRPr>
        </a:p>
      </dgm:t>
    </dgm:pt>
    <dgm:pt modelId="{1C999677-E723-45D5-A1B5-55F4F45BF016}" type="sibTrans" cxnId="{BA70A67C-FA35-4D46-B667-3391F9C6A062}">
      <dgm:prSet/>
      <dgm:spPr/>
      <dgm:t>
        <a:bodyPr/>
        <a:lstStyle/>
        <a:p>
          <a:endParaRPr lang="ru-RU"/>
        </a:p>
      </dgm:t>
    </dgm:pt>
    <dgm:pt modelId="{2ED603D6-3D62-40A8-B781-44DA2E8F5D5C}" type="parTrans" cxnId="{BA70A67C-FA35-4D46-B667-3391F9C6A062}">
      <dgm:prSet/>
      <dgm:spPr/>
      <dgm:t>
        <a:bodyPr/>
        <a:lstStyle/>
        <a:p>
          <a:endParaRPr lang="ru-RU"/>
        </a:p>
      </dgm:t>
    </dgm:pt>
    <dgm:pt modelId="{1F82AB20-AA05-4EFC-B5CA-7C9F9F5669DD}" type="pres">
      <dgm:prSet presAssocID="{A9740761-DA0E-4EAD-898B-8C07BA83F609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435A1D60-EF07-4D9E-9079-3CA1A0199C56}" type="pres">
      <dgm:prSet presAssocID="{B600775E-0AA6-4156-8623-0167CFFFE3CF}" presName="horFlow" presStyleCnt="0"/>
      <dgm:spPr/>
    </dgm:pt>
    <dgm:pt modelId="{935AC2F0-71EA-4D95-8F18-8C07AC78131B}" type="pres">
      <dgm:prSet presAssocID="{B600775E-0AA6-4156-8623-0167CFFFE3CF}" presName="bigChev" presStyleLbl="node1" presStyleIdx="0" presStyleCnt="5" custScaleX="168320"/>
      <dgm:spPr/>
    </dgm:pt>
    <dgm:pt modelId="{ED47C864-30F7-4201-84B5-811635918C00}" type="pres">
      <dgm:prSet presAssocID="{181A1A0B-6195-4463-B28B-45AB7F9C404A}" presName="parTrans" presStyleCnt="0"/>
      <dgm:spPr/>
    </dgm:pt>
    <dgm:pt modelId="{47F93F9E-AC39-48CE-AD4E-150797270876}" type="pres">
      <dgm:prSet presAssocID="{3BE0F1C7-BE91-42AA-9A58-F2BC65BB47B8}" presName="node" presStyleLbl="alignAccFollowNode1" presStyleIdx="0" presStyleCnt="3" custScaleX="32013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49AA1D4-E313-4FF9-82FC-54C99080CB2C}" type="pres">
      <dgm:prSet presAssocID="{B600775E-0AA6-4156-8623-0167CFFFE3CF}" presName="vSp" presStyleCnt="0"/>
      <dgm:spPr/>
    </dgm:pt>
    <dgm:pt modelId="{37D594F3-2DF6-4F84-8BF5-6AB66E99FACE}" type="pres">
      <dgm:prSet presAssocID="{5B3A74A7-D64D-44BB-B965-D6BBB57E337D}" presName="horFlow" presStyleCnt="0"/>
      <dgm:spPr/>
    </dgm:pt>
    <dgm:pt modelId="{BF275D22-AD20-40AB-8C98-249D9A47519D}" type="pres">
      <dgm:prSet presAssocID="{5B3A74A7-D64D-44BB-B965-D6BBB57E337D}" presName="bigChev" presStyleLbl="node1" presStyleIdx="1" presStyleCnt="5" custScaleX="168320"/>
      <dgm:spPr/>
    </dgm:pt>
    <dgm:pt modelId="{5635500E-DB16-4539-9903-37BE7B5B19F2}" type="pres">
      <dgm:prSet presAssocID="{1B17C498-7649-4F2E-94A4-3798B44B700F}" presName="parTrans" presStyleCnt="0"/>
      <dgm:spPr/>
    </dgm:pt>
    <dgm:pt modelId="{99DB18C9-F15D-4281-8CBC-92395FECD765}" type="pres">
      <dgm:prSet presAssocID="{2702908B-7D74-4D19-9B51-82F406460410}" presName="node" presStyleLbl="alignAccFollowNode1" presStyleIdx="1" presStyleCnt="3" custScaleX="3228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8C2F80-53D9-4E9B-98DE-AE40AEF97124}" type="pres">
      <dgm:prSet presAssocID="{5B3A74A7-D64D-44BB-B965-D6BBB57E337D}" presName="vSp" presStyleCnt="0"/>
      <dgm:spPr/>
    </dgm:pt>
    <dgm:pt modelId="{F5A41038-5CD0-47CD-BAF7-577282FB41FF}" type="pres">
      <dgm:prSet presAssocID="{A2445AB8-7937-4027-8C2F-9B6C600B1571}" presName="horFlow" presStyleCnt="0"/>
      <dgm:spPr/>
    </dgm:pt>
    <dgm:pt modelId="{A2F9EFFF-6BFF-4785-8D12-3EC78E1D6D1A}" type="pres">
      <dgm:prSet presAssocID="{A2445AB8-7937-4027-8C2F-9B6C600B1571}" presName="bigChev" presStyleLbl="node1" presStyleIdx="2" presStyleCnt="5" custScaleX="165328"/>
      <dgm:spPr/>
    </dgm:pt>
    <dgm:pt modelId="{BAFC7C27-A26C-4620-9976-30FBD7D5E06C}" type="pres">
      <dgm:prSet presAssocID="{CF49DC5C-C96C-4226-A4D9-CEDEDBA16FF8}" presName="parTrans" presStyleCnt="0"/>
      <dgm:spPr/>
    </dgm:pt>
    <dgm:pt modelId="{2D334872-4ADE-4683-9D05-BF972630157E}" type="pres">
      <dgm:prSet presAssocID="{6C2F2623-544F-4F7A-99BF-C86835509189}" presName="node" presStyleLbl="alignAccFollowNode1" presStyleIdx="2" presStyleCnt="3" custScaleX="328849" custScaleY="1015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173A42-4DDF-44A5-B11F-E888F5058DA8}" type="pres">
      <dgm:prSet presAssocID="{A2445AB8-7937-4027-8C2F-9B6C600B1571}" presName="vSp" presStyleCnt="0"/>
      <dgm:spPr/>
    </dgm:pt>
    <dgm:pt modelId="{8F2C7894-5122-4839-8322-285410F3A5B6}" type="pres">
      <dgm:prSet presAssocID="{46E1039D-F508-4608-975E-88E732B18C18}" presName="horFlow" presStyleCnt="0"/>
      <dgm:spPr/>
    </dgm:pt>
    <dgm:pt modelId="{44FC6BE3-00F0-4DA6-9DB1-E03E6A2A247D}" type="pres">
      <dgm:prSet presAssocID="{46E1039D-F508-4608-975E-88E732B18C18}" presName="bigChev" presStyleLbl="node1" presStyleIdx="3" presStyleCnt="5" custScaleX="170096"/>
      <dgm:spPr/>
    </dgm:pt>
    <dgm:pt modelId="{4368136D-FA3F-48B6-AF0C-37BA61812EF5}" type="pres">
      <dgm:prSet presAssocID="{46E1039D-F508-4608-975E-88E732B18C18}" presName="vSp" presStyleCnt="0"/>
      <dgm:spPr/>
    </dgm:pt>
    <dgm:pt modelId="{A4B714CB-E026-49DD-8B9E-C0A7C46AE64A}" type="pres">
      <dgm:prSet presAssocID="{65E7B4BA-3555-48E5-9213-FDC6A1DF1CC3}" presName="horFlow" presStyleCnt="0"/>
      <dgm:spPr/>
    </dgm:pt>
    <dgm:pt modelId="{FDB984FB-3F75-402B-A91E-C09939BBCD66}" type="pres">
      <dgm:prSet presAssocID="{65E7B4BA-3555-48E5-9213-FDC6A1DF1CC3}" presName="bigChev" presStyleLbl="node1" presStyleIdx="4" presStyleCnt="5" custScaleX="276287" custLinFactX="48629" custLinFactY="-16058" custLinFactNeighborX="100000" custLinFactNeighborY="-100000"/>
      <dgm:spPr/>
      <dgm:t>
        <a:bodyPr/>
        <a:lstStyle/>
        <a:p>
          <a:endParaRPr lang="ru-RU"/>
        </a:p>
      </dgm:t>
    </dgm:pt>
  </dgm:ptLst>
  <dgm:cxnLst>
    <dgm:cxn modelId="{A3413F05-CECE-4162-A5BD-680EED28B36B}" srcId="{B600775E-0AA6-4156-8623-0167CFFFE3CF}" destId="{3BE0F1C7-BE91-42AA-9A58-F2BC65BB47B8}" srcOrd="0" destOrd="0" parTransId="{181A1A0B-6195-4463-B28B-45AB7F9C404A}" sibTransId="{37123758-DC82-485F-8FE5-4729040FE387}"/>
    <dgm:cxn modelId="{87E46127-25FB-4650-8D58-AF035D76BE8B}" type="presOf" srcId="{A9740761-DA0E-4EAD-898B-8C07BA83F609}" destId="{1F82AB20-AA05-4EFC-B5CA-7C9F9F5669DD}" srcOrd="0" destOrd="0" presId="urn:microsoft.com/office/officeart/2005/8/layout/lProcess3"/>
    <dgm:cxn modelId="{16F89530-DCFC-430B-A202-EB1C18762DF1}" srcId="{5B3A74A7-D64D-44BB-B965-D6BBB57E337D}" destId="{2702908B-7D74-4D19-9B51-82F406460410}" srcOrd="0" destOrd="0" parTransId="{1B17C498-7649-4F2E-94A4-3798B44B700F}" sibTransId="{7ED021E0-C6F8-4259-B067-8ED1B6F19291}"/>
    <dgm:cxn modelId="{FA3C2F98-CB94-4657-834B-7DCD9A06F84E}" type="presOf" srcId="{B600775E-0AA6-4156-8623-0167CFFFE3CF}" destId="{935AC2F0-71EA-4D95-8F18-8C07AC78131B}" srcOrd="0" destOrd="0" presId="urn:microsoft.com/office/officeart/2005/8/layout/lProcess3"/>
    <dgm:cxn modelId="{F7A57B9B-9ECE-478C-B19E-888F247A3B5C}" type="presOf" srcId="{3BE0F1C7-BE91-42AA-9A58-F2BC65BB47B8}" destId="{47F93F9E-AC39-48CE-AD4E-150797270876}" srcOrd="0" destOrd="0" presId="urn:microsoft.com/office/officeart/2005/8/layout/lProcess3"/>
    <dgm:cxn modelId="{5B127522-7D22-4DE5-B4BE-79ADC586FA1F}" type="presOf" srcId="{65E7B4BA-3555-48E5-9213-FDC6A1DF1CC3}" destId="{FDB984FB-3F75-402B-A91E-C09939BBCD66}" srcOrd="0" destOrd="0" presId="urn:microsoft.com/office/officeart/2005/8/layout/lProcess3"/>
    <dgm:cxn modelId="{D2C45861-DBB2-40F0-9EC3-B15DDDFAB7B1}" srcId="{A9740761-DA0E-4EAD-898B-8C07BA83F609}" destId="{46E1039D-F508-4608-975E-88E732B18C18}" srcOrd="3" destOrd="0" parTransId="{27AA24AC-D587-42C8-990E-650196071B54}" sibTransId="{FB3BB0FA-A59F-4CF5-8100-D5F1FF2A349C}"/>
    <dgm:cxn modelId="{F4BF743C-6D87-4DD9-B3E6-DB3234B7951B}" srcId="{A9740761-DA0E-4EAD-898B-8C07BA83F609}" destId="{A2445AB8-7937-4027-8C2F-9B6C600B1571}" srcOrd="2" destOrd="0" parTransId="{D12B055A-CADC-469A-8561-8072FE7363D9}" sibTransId="{69F0D378-0E75-4B40-897B-2BFAD748C2BB}"/>
    <dgm:cxn modelId="{A77B7A95-CD46-4BB9-A685-16826CEF1D16}" type="presOf" srcId="{5B3A74A7-D64D-44BB-B965-D6BBB57E337D}" destId="{BF275D22-AD20-40AB-8C98-249D9A47519D}" srcOrd="0" destOrd="0" presId="urn:microsoft.com/office/officeart/2005/8/layout/lProcess3"/>
    <dgm:cxn modelId="{1D7F4843-1849-4F82-A2BA-5C0113B00EA1}" type="presOf" srcId="{46E1039D-F508-4608-975E-88E732B18C18}" destId="{44FC6BE3-00F0-4DA6-9DB1-E03E6A2A247D}" srcOrd="0" destOrd="0" presId="urn:microsoft.com/office/officeart/2005/8/layout/lProcess3"/>
    <dgm:cxn modelId="{D0478630-B07C-4821-AEF0-56819CAC668A}" srcId="{A9740761-DA0E-4EAD-898B-8C07BA83F609}" destId="{5B3A74A7-D64D-44BB-B965-D6BBB57E337D}" srcOrd="1" destOrd="0" parTransId="{58536C80-2F2E-4D78-8D0F-4B0F2EE04ABC}" sibTransId="{7CDB1550-D462-4A30-B461-07576D6E881A}"/>
    <dgm:cxn modelId="{0E74EB97-AECF-4500-B084-17788432AEB2}" type="presOf" srcId="{A2445AB8-7937-4027-8C2F-9B6C600B1571}" destId="{A2F9EFFF-6BFF-4785-8D12-3EC78E1D6D1A}" srcOrd="0" destOrd="0" presId="urn:microsoft.com/office/officeart/2005/8/layout/lProcess3"/>
    <dgm:cxn modelId="{3BED1C77-7979-431E-80E0-795BBA9295F3}" type="presOf" srcId="{6C2F2623-544F-4F7A-99BF-C86835509189}" destId="{2D334872-4ADE-4683-9D05-BF972630157E}" srcOrd="0" destOrd="0" presId="urn:microsoft.com/office/officeart/2005/8/layout/lProcess3"/>
    <dgm:cxn modelId="{EE0A922A-74D0-4F80-B59E-9C0C30B7CBF3}" type="presOf" srcId="{2702908B-7D74-4D19-9B51-82F406460410}" destId="{99DB18C9-F15D-4281-8CBC-92395FECD765}" srcOrd="0" destOrd="0" presId="urn:microsoft.com/office/officeart/2005/8/layout/lProcess3"/>
    <dgm:cxn modelId="{18BADF19-BE46-49AF-9ADA-5299A00B8D70}" srcId="{A9740761-DA0E-4EAD-898B-8C07BA83F609}" destId="{B600775E-0AA6-4156-8623-0167CFFFE3CF}" srcOrd="0" destOrd="0" parTransId="{410C0E8F-F20D-4802-B070-69CA771CCC5E}" sibTransId="{71001833-0C71-4C72-BC69-577276771F70}"/>
    <dgm:cxn modelId="{BA70A67C-FA35-4D46-B667-3391F9C6A062}" srcId="{A9740761-DA0E-4EAD-898B-8C07BA83F609}" destId="{65E7B4BA-3555-48E5-9213-FDC6A1DF1CC3}" srcOrd="4" destOrd="0" parTransId="{2ED603D6-3D62-40A8-B781-44DA2E8F5D5C}" sibTransId="{1C999677-E723-45D5-A1B5-55F4F45BF016}"/>
    <dgm:cxn modelId="{5DC54C76-50B0-4EB0-B8DA-4953AE4CA511}" srcId="{A2445AB8-7937-4027-8C2F-9B6C600B1571}" destId="{6C2F2623-544F-4F7A-99BF-C86835509189}" srcOrd="0" destOrd="0" parTransId="{CF49DC5C-C96C-4226-A4D9-CEDEDBA16FF8}" sibTransId="{D4266C1C-BDC1-460A-AFA0-BF2AF7718B14}"/>
    <dgm:cxn modelId="{89E51D93-F1A3-4BC4-AD4D-16FB28B29F77}" type="presParOf" srcId="{1F82AB20-AA05-4EFC-B5CA-7C9F9F5669DD}" destId="{435A1D60-EF07-4D9E-9079-3CA1A0199C56}" srcOrd="0" destOrd="0" presId="urn:microsoft.com/office/officeart/2005/8/layout/lProcess3"/>
    <dgm:cxn modelId="{F70D3E40-4283-42A5-8C97-55D51524732D}" type="presParOf" srcId="{435A1D60-EF07-4D9E-9079-3CA1A0199C56}" destId="{935AC2F0-71EA-4D95-8F18-8C07AC78131B}" srcOrd="0" destOrd="0" presId="urn:microsoft.com/office/officeart/2005/8/layout/lProcess3"/>
    <dgm:cxn modelId="{40E78056-4889-4F38-8448-C076DF75D659}" type="presParOf" srcId="{435A1D60-EF07-4D9E-9079-3CA1A0199C56}" destId="{ED47C864-30F7-4201-84B5-811635918C00}" srcOrd="1" destOrd="0" presId="urn:microsoft.com/office/officeart/2005/8/layout/lProcess3"/>
    <dgm:cxn modelId="{3100E25D-8D69-4722-85B8-6874730F637E}" type="presParOf" srcId="{435A1D60-EF07-4D9E-9079-3CA1A0199C56}" destId="{47F93F9E-AC39-48CE-AD4E-150797270876}" srcOrd="2" destOrd="0" presId="urn:microsoft.com/office/officeart/2005/8/layout/lProcess3"/>
    <dgm:cxn modelId="{7CE959F8-D37F-4043-83B9-5AB3BC93B91E}" type="presParOf" srcId="{1F82AB20-AA05-4EFC-B5CA-7C9F9F5669DD}" destId="{549AA1D4-E313-4FF9-82FC-54C99080CB2C}" srcOrd="1" destOrd="0" presId="urn:microsoft.com/office/officeart/2005/8/layout/lProcess3"/>
    <dgm:cxn modelId="{5FDE90B0-0C3B-424F-AAEF-05991C849711}" type="presParOf" srcId="{1F82AB20-AA05-4EFC-B5CA-7C9F9F5669DD}" destId="{37D594F3-2DF6-4F84-8BF5-6AB66E99FACE}" srcOrd="2" destOrd="0" presId="urn:microsoft.com/office/officeart/2005/8/layout/lProcess3"/>
    <dgm:cxn modelId="{2914552D-A87D-46AB-8BF1-588278590C51}" type="presParOf" srcId="{37D594F3-2DF6-4F84-8BF5-6AB66E99FACE}" destId="{BF275D22-AD20-40AB-8C98-249D9A47519D}" srcOrd="0" destOrd="0" presId="urn:microsoft.com/office/officeart/2005/8/layout/lProcess3"/>
    <dgm:cxn modelId="{B51BBC40-D502-49C1-B2AA-70F8CBF2035A}" type="presParOf" srcId="{37D594F3-2DF6-4F84-8BF5-6AB66E99FACE}" destId="{5635500E-DB16-4539-9903-37BE7B5B19F2}" srcOrd="1" destOrd="0" presId="urn:microsoft.com/office/officeart/2005/8/layout/lProcess3"/>
    <dgm:cxn modelId="{4341A46A-444C-4F9B-A023-5A00C44F0DA4}" type="presParOf" srcId="{37D594F3-2DF6-4F84-8BF5-6AB66E99FACE}" destId="{99DB18C9-F15D-4281-8CBC-92395FECD765}" srcOrd="2" destOrd="0" presId="urn:microsoft.com/office/officeart/2005/8/layout/lProcess3"/>
    <dgm:cxn modelId="{B23A94F9-B8D9-4019-85F5-768E08B2D011}" type="presParOf" srcId="{1F82AB20-AA05-4EFC-B5CA-7C9F9F5669DD}" destId="{338C2F80-53D9-4E9B-98DE-AE40AEF97124}" srcOrd="3" destOrd="0" presId="urn:microsoft.com/office/officeart/2005/8/layout/lProcess3"/>
    <dgm:cxn modelId="{60A29B37-3BB4-43B5-9AB1-3A998BA281DB}" type="presParOf" srcId="{1F82AB20-AA05-4EFC-B5CA-7C9F9F5669DD}" destId="{F5A41038-5CD0-47CD-BAF7-577282FB41FF}" srcOrd="4" destOrd="0" presId="urn:microsoft.com/office/officeart/2005/8/layout/lProcess3"/>
    <dgm:cxn modelId="{340E9F3B-0DE9-43DC-A4E7-768D73704483}" type="presParOf" srcId="{F5A41038-5CD0-47CD-BAF7-577282FB41FF}" destId="{A2F9EFFF-6BFF-4785-8D12-3EC78E1D6D1A}" srcOrd="0" destOrd="0" presId="urn:microsoft.com/office/officeart/2005/8/layout/lProcess3"/>
    <dgm:cxn modelId="{D644C2E2-3FE9-441A-B65D-F8B1D04CB2C6}" type="presParOf" srcId="{F5A41038-5CD0-47CD-BAF7-577282FB41FF}" destId="{BAFC7C27-A26C-4620-9976-30FBD7D5E06C}" srcOrd="1" destOrd="0" presId="urn:microsoft.com/office/officeart/2005/8/layout/lProcess3"/>
    <dgm:cxn modelId="{A34595A3-B6BC-4027-A48E-E66BE39FD445}" type="presParOf" srcId="{F5A41038-5CD0-47CD-BAF7-577282FB41FF}" destId="{2D334872-4ADE-4683-9D05-BF972630157E}" srcOrd="2" destOrd="0" presId="urn:microsoft.com/office/officeart/2005/8/layout/lProcess3"/>
    <dgm:cxn modelId="{7B5B62D2-FD63-4225-B4F3-11ED83BB855A}" type="presParOf" srcId="{1F82AB20-AA05-4EFC-B5CA-7C9F9F5669DD}" destId="{AC173A42-4DDF-44A5-B11F-E888F5058DA8}" srcOrd="5" destOrd="0" presId="urn:microsoft.com/office/officeart/2005/8/layout/lProcess3"/>
    <dgm:cxn modelId="{E2BF877A-D3E9-4DEC-BD7C-01CEB57F5DED}" type="presParOf" srcId="{1F82AB20-AA05-4EFC-B5CA-7C9F9F5669DD}" destId="{8F2C7894-5122-4839-8322-285410F3A5B6}" srcOrd="6" destOrd="0" presId="urn:microsoft.com/office/officeart/2005/8/layout/lProcess3"/>
    <dgm:cxn modelId="{6B6EF0E9-9876-4A6E-B6BA-A5B8E7E534C7}" type="presParOf" srcId="{8F2C7894-5122-4839-8322-285410F3A5B6}" destId="{44FC6BE3-00F0-4DA6-9DB1-E03E6A2A247D}" srcOrd="0" destOrd="0" presId="urn:microsoft.com/office/officeart/2005/8/layout/lProcess3"/>
    <dgm:cxn modelId="{3656FF87-F4FC-46E7-BAD3-7476ABE6FE9A}" type="presParOf" srcId="{1F82AB20-AA05-4EFC-B5CA-7C9F9F5669DD}" destId="{4368136D-FA3F-48B6-AF0C-37BA61812EF5}" srcOrd="7" destOrd="0" presId="urn:microsoft.com/office/officeart/2005/8/layout/lProcess3"/>
    <dgm:cxn modelId="{7A9BBF65-C79B-4984-AD57-5F4073BBAAE2}" type="presParOf" srcId="{1F82AB20-AA05-4EFC-B5CA-7C9F9F5669DD}" destId="{A4B714CB-E026-49DD-8B9E-C0A7C46AE64A}" srcOrd="8" destOrd="0" presId="urn:microsoft.com/office/officeart/2005/8/layout/lProcess3"/>
    <dgm:cxn modelId="{8DADF738-C0A0-471D-B094-A20C2DCAEA62}" type="presParOf" srcId="{A4B714CB-E026-49DD-8B9E-C0A7C46AE64A}" destId="{FDB984FB-3F75-402B-A91E-C09939BBCD66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ACB176-E7D8-44B3-BCCD-7116FB53A06F}">
      <dsp:nvSpPr>
        <dsp:cNvPr id="0" name=""/>
        <dsp:cNvSpPr/>
      </dsp:nvSpPr>
      <dsp:spPr>
        <a:xfrm>
          <a:off x="916483" y="1984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innerShdw blurRad="114300">
            <a:prstClr val="black"/>
          </a:inn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Индивидуальный  подход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916483" y="1984"/>
        <a:ext cx="2030015" cy="1218009"/>
      </dsp:txXfrm>
    </dsp:sp>
    <dsp:sp modelId="{68D33B22-8B8B-4E12-A715-7644CA9F9680}">
      <dsp:nvSpPr>
        <dsp:cNvPr id="0" name=""/>
        <dsp:cNvSpPr/>
      </dsp:nvSpPr>
      <dsp:spPr>
        <a:xfrm>
          <a:off x="3149500" y="1984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Вариативность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149500" y="1984"/>
        <a:ext cx="2030015" cy="1218009"/>
      </dsp:txXfrm>
    </dsp:sp>
    <dsp:sp modelId="{1C379658-F4D0-42D6-B7F7-A670CFAA3185}">
      <dsp:nvSpPr>
        <dsp:cNvPr id="0" name=""/>
        <dsp:cNvSpPr/>
      </dsp:nvSpPr>
      <dsp:spPr>
        <a:xfrm>
          <a:off x="916483" y="1422995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Прагматизм  в  обучении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916483" y="1422995"/>
        <a:ext cx="2030015" cy="1218009"/>
      </dsp:txXfrm>
    </dsp:sp>
    <dsp:sp modelId="{FFE0FBC4-CE98-4D3F-AF55-5A5749CDFD62}">
      <dsp:nvSpPr>
        <dsp:cNvPr id="0" name=""/>
        <dsp:cNvSpPr/>
      </dsp:nvSpPr>
      <dsp:spPr>
        <a:xfrm>
          <a:off x="3149500" y="1422995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Активность  обучения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149500" y="1422995"/>
        <a:ext cx="2030015" cy="1218009"/>
      </dsp:txXfrm>
    </dsp:sp>
    <dsp:sp modelId="{F6A68350-11EA-4D4D-824D-7B797A138331}">
      <dsp:nvSpPr>
        <dsp:cNvPr id="0" name=""/>
        <dsp:cNvSpPr/>
      </dsp:nvSpPr>
      <dsp:spPr>
        <a:xfrm>
          <a:off x="916483" y="2844006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err="1" smtClean="0">
              <a:solidFill>
                <a:schemeClr val="tx1"/>
              </a:solidFill>
            </a:rPr>
            <a:t>Самоменеджмент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916483" y="2844006"/>
        <a:ext cx="2030015" cy="1218009"/>
      </dsp:txXfrm>
    </dsp:sp>
    <dsp:sp modelId="{E731652F-0C37-48D9-BC31-9769F4293A9D}">
      <dsp:nvSpPr>
        <dsp:cNvPr id="0" name=""/>
        <dsp:cNvSpPr/>
      </dsp:nvSpPr>
      <dsp:spPr>
        <a:xfrm>
          <a:off x="3149500" y="2844006"/>
          <a:ext cx="2030015" cy="1218009"/>
        </a:xfrm>
        <a:prstGeom prst="rect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tx1"/>
              </a:solidFill>
            </a:rPr>
            <a:t>Успешность  в  обучении</a:t>
          </a:r>
          <a:endParaRPr lang="ru-RU" sz="1800" b="1" kern="1200" dirty="0">
            <a:solidFill>
              <a:schemeClr val="tx1"/>
            </a:solidFill>
          </a:endParaRPr>
        </a:p>
      </dsp:txBody>
      <dsp:txXfrm>
        <a:off x="3149500" y="2844006"/>
        <a:ext cx="2030015" cy="121800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5AC2F0-71EA-4D95-8F18-8C07AC78131B}">
      <dsp:nvSpPr>
        <dsp:cNvPr id="0" name=""/>
        <dsp:cNvSpPr/>
      </dsp:nvSpPr>
      <dsp:spPr>
        <a:xfrm>
          <a:off x="565" y="77173"/>
          <a:ext cx="2935080" cy="697500"/>
        </a:xfrm>
        <a:prstGeom prst="chevron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50000"/>
                </a:schemeClr>
              </a:solidFill>
            </a:rPr>
            <a:t>Подготовительный</a:t>
          </a:r>
          <a:endParaRPr lang="ru-RU" sz="20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49315" y="77173"/>
        <a:ext cx="2237580" cy="697500"/>
      </dsp:txXfrm>
    </dsp:sp>
    <dsp:sp modelId="{47F93F9E-AC39-48CE-AD4E-150797270876}">
      <dsp:nvSpPr>
        <dsp:cNvPr id="0" name=""/>
        <dsp:cNvSpPr/>
      </dsp:nvSpPr>
      <dsp:spPr>
        <a:xfrm>
          <a:off x="2708958" y="136461"/>
          <a:ext cx="4633340" cy="578925"/>
        </a:xfrm>
        <a:prstGeom prst="chevron">
          <a:avLst/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8890" rIns="0" bIns="889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i="1" kern="1200" dirty="0" smtClean="0"/>
            <a:t>преподаватель конкретизирует дидактические цели, разрабатывает соответствующую «конкретную ситуацию» и сценарий занятия</a:t>
          </a:r>
          <a:endParaRPr lang="ru-RU" sz="1400" i="1" kern="1200" dirty="0"/>
        </a:p>
      </dsp:txBody>
      <dsp:txXfrm>
        <a:off x="2998421" y="136461"/>
        <a:ext cx="4054415" cy="578925"/>
      </dsp:txXfrm>
    </dsp:sp>
    <dsp:sp modelId="{BF275D22-AD20-40AB-8C98-249D9A47519D}">
      <dsp:nvSpPr>
        <dsp:cNvPr id="0" name=""/>
        <dsp:cNvSpPr/>
      </dsp:nvSpPr>
      <dsp:spPr>
        <a:xfrm>
          <a:off x="565" y="872323"/>
          <a:ext cx="2935080" cy="697500"/>
        </a:xfrm>
        <a:prstGeom prst="chevron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50000"/>
                </a:schemeClr>
              </a:solidFill>
            </a:rPr>
            <a:t>Ознакомительный</a:t>
          </a:r>
          <a:endParaRPr lang="ru-RU" sz="20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49315" y="872323"/>
        <a:ext cx="2237580" cy="697500"/>
      </dsp:txXfrm>
    </dsp:sp>
    <dsp:sp modelId="{99DB18C9-F15D-4281-8CBC-92395FECD765}">
      <dsp:nvSpPr>
        <dsp:cNvPr id="0" name=""/>
        <dsp:cNvSpPr/>
      </dsp:nvSpPr>
      <dsp:spPr>
        <a:xfrm>
          <a:off x="2708958" y="931611"/>
          <a:ext cx="4672142" cy="578925"/>
        </a:xfrm>
        <a:prstGeom prst="chevron">
          <a:avLst/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i="1" kern="1200" dirty="0" smtClean="0"/>
            <a:t>происходит вовлечение учащихся в живое обсуждение реальной ситуации, которое может быть как индивидуальным, так и групповым</a:t>
          </a:r>
          <a:endParaRPr lang="ru-RU" sz="1300" i="1" kern="1200" dirty="0"/>
        </a:p>
      </dsp:txBody>
      <dsp:txXfrm>
        <a:off x="2998421" y="931611"/>
        <a:ext cx="4093217" cy="578925"/>
      </dsp:txXfrm>
    </dsp:sp>
    <dsp:sp modelId="{A2F9EFFF-6BFF-4785-8D12-3EC78E1D6D1A}">
      <dsp:nvSpPr>
        <dsp:cNvPr id="0" name=""/>
        <dsp:cNvSpPr/>
      </dsp:nvSpPr>
      <dsp:spPr>
        <a:xfrm>
          <a:off x="565" y="1667473"/>
          <a:ext cx="2882907" cy="697500"/>
        </a:xfrm>
        <a:prstGeom prst="chevron">
          <a:avLst/>
        </a:prstGeom>
        <a:solidFill>
          <a:schemeClr val="bg2">
            <a:lumMod val="9000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50000"/>
                </a:schemeClr>
              </a:solidFill>
            </a:rPr>
            <a:t>Аналитический</a:t>
          </a:r>
          <a:endParaRPr lang="ru-RU" sz="20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49315" y="1667473"/>
        <a:ext cx="2185407" cy="697500"/>
      </dsp:txXfrm>
    </dsp:sp>
    <dsp:sp modelId="{2D334872-4ADE-4683-9D05-BF972630157E}">
      <dsp:nvSpPr>
        <dsp:cNvPr id="0" name=""/>
        <dsp:cNvSpPr/>
      </dsp:nvSpPr>
      <dsp:spPr>
        <a:xfrm>
          <a:off x="2656785" y="1722396"/>
          <a:ext cx="4759473" cy="587655"/>
        </a:xfrm>
        <a:prstGeom prst="chevron">
          <a:avLst/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510" tIns="8255" rIns="0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i="1" kern="1200" dirty="0" smtClean="0"/>
            <a:t>процесс выработки решения, составляющий сущность метода, имеет временные ограничения, за соблюдением которых следит учитель</a:t>
          </a:r>
          <a:endParaRPr lang="ru-RU" sz="1300" i="1" kern="1200" dirty="0"/>
        </a:p>
      </dsp:txBody>
      <dsp:txXfrm>
        <a:off x="2950613" y="1722396"/>
        <a:ext cx="4171818" cy="587655"/>
      </dsp:txXfrm>
    </dsp:sp>
    <dsp:sp modelId="{44FC6BE3-00F0-4DA6-9DB1-E03E6A2A247D}">
      <dsp:nvSpPr>
        <dsp:cNvPr id="0" name=""/>
        <dsp:cNvSpPr/>
      </dsp:nvSpPr>
      <dsp:spPr>
        <a:xfrm>
          <a:off x="565" y="2462624"/>
          <a:ext cx="2966049" cy="697500"/>
        </a:xfrm>
        <a:prstGeom prst="chevron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bg2">
              <a:lumMod val="75000"/>
            </a:schemeClr>
          </a:solidFill>
          <a:prstDash val="sysDot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chemeClr val="bg2">
                  <a:lumMod val="50000"/>
                </a:schemeClr>
              </a:solidFill>
            </a:rPr>
            <a:t>Итоговый</a:t>
          </a:r>
          <a:endParaRPr lang="ru-RU" sz="2000" b="1" kern="1200" dirty="0">
            <a:solidFill>
              <a:schemeClr val="bg2">
                <a:lumMod val="50000"/>
              </a:schemeClr>
            </a:solidFill>
          </a:endParaRPr>
        </a:p>
      </dsp:txBody>
      <dsp:txXfrm>
        <a:off x="349315" y="2462624"/>
        <a:ext cx="2268549" cy="697500"/>
      </dsp:txXfrm>
    </dsp:sp>
    <dsp:sp modelId="{FDB984FB-3F75-402B-A91E-C09939BBCD66}">
      <dsp:nvSpPr>
        <dsp:cNvPr id="0" name=""/>
        <dsp:cNvSpPr/>
      </dsp:nvSpPr>
      <dsp:spPr>
        <a:xfrm>
          <a:off x="2592283" y="2448269"/>
          <a:ext cx="4817755" cy="697500"/>
        </a:xfrm>
        <a:prstGeom prst="chevron">
          <a:avLst/>
        </a:prstGeom>
        <a:solidFill>
          <a:schemeClr val="bg2">
            <a:alpha val="90000"/>
          </a:schemeClr>
        </a:solidFill>
        <a:ln w="25400" cap="flat" cmpd="sng" algn="ctr">
          <a:solidFill>
            <a:schemeClr val="accent1">
              <a:lumMod val="20000"/>
              <a:lumOff val="8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7620" rIns="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i="1" kern="1200" dirty="0" smtClean="0">
              <a:solidFill>
                <a:schemeClr val="tx1"/>
              </a:solidFill>
            </a:rPr>
            <a:t>результативность данного метода увеличивается благодаря заключительной презентации результатов аналитической работы разными группами, когда учащиеся могут узнать и сравнить несколько вариантов оптимальных решений одной проблемы</a:t>
          </a:r>
          <a:endParaRPr lang="ru-RU" sz="1200" i="1" kern="1200" dirty="0">
            <a:solidFill>
              <a:schemeClr val="tx1"/>
            </a:solidFill>
          </a:endParaRPr>
        </a:p>
      </dsp:txBody>
      <dsp:txXfrm>
        <a:off x="2941033" y="2448269"/>
        <a:ext cx="4120255" cy="6975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2A7340-7857-43EF-AFB6-A02A35546AD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C649A1-D384-4423-AC98-F1B2BB964F9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8818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/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332E4BFA-01F7-4829-9FAA-0BFFA00C1EE6}" type="datetimeFigureOut">
              <a:rPr lang="ru-RU" smtClean="0"/>
              <a:pPr/>
              <a:t>09.03.2003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4A66052-073F-4EDF-8877-A6635FF0100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taxes\bigstockphoto_tax_burden_16800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8753" y="2780928"/>
            <a:ext cx="3107743" cy="38650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204864"/>
            <a:ext cx="6602506" cy="129215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Применение  кейс-технологий в преподавании темы </a:t>
            </a:r>
            <a:br>
              <a:rPr lang="ru-RU" sz="2800" b="1" dirty="0" smtClean="0"/>
            </a:br>
            <a:r>
              <a:rPr lang="ru-RU" sz="2800" b="1" dirty="0" smtClean="0"/>
              <a:t>«Налоги в Великобритании И США»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95383" y="327037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ФГКОУ МКК «Пансион  воспитанниц  МО РФ»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1028" y="4797152"/>
            <a:ext cx="4597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/>
              <a:t>Презентацию  подготовили</a:t>
            </a:r>
            <a:r>
              <a:rPr lang="ru-RU" i="1" dirty="0" smtClean="0"/>
              <a:t>:</a:t>
            </a:r>
          </a:p>
          <a:p>
            <a:r>
              <a:rPr lang="ru-RU" i="1" dirty="0" smtClean="0"/>
              <a:t>Преподаватели отдельной  дисциплины «Иностранный  язык»</a:t>
            </a:r>
          </a:p>
          <a:p>
            <a:r>
              <a:rPr lang="ru-RU" i="1" dirty="0" smtClean="0"/>
              <a:t>Мухортова ИИ, </a:t>
            </a:r>
            <a:r>
              <a:rPr lang="ru-RU" i="1" dirty="0" err="1" smtClean="0"/>
              <a:t>Бутенкова</a:t>
            </a:r>
            <a:r>
              <a:rPr lang="ru-RU" i="1" dirty="0" smtClean="0"/>
              <a:t>  ЕВ, </a:t>
            </a:r>
            <a:r>
              <a:rPr lang="ru-RU" i="1" dirty="0" err="1" smtClean="0"/>
              <a:t>Кусраева</a:t>
            </a:r>
            <a:r>
              <a:rPr lang="ru-RU" i="1" dirty="0" smtClean="0"/>
              <a:t> КВ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62373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63935" y="642197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 декабря 2016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31640" y="116632"/>
            <a:ext cx="7441480" cy="954107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</a:t>
            </a:r>
          </a:p>
          <a:p>
            <a:pPr algn="r"/>
            <a:r>
              <a:rPr lang="ru-RU" sz="2400" b="1" dirty="0" smtClean="0">
                <a:latin typeface="Comic Sans MS" pitchFamily="66" charset="0"/>
              </a:rPr>
              <a:t>«Система налогов в Великобритании  и США»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5" name="Блок-схема: магнитный диск 4"/>
          <p:cNvSpPr/>
          <p:nvPr/>
        </p:nvSpPr>
        <p:spPr>
          <a:xfrm>
            <a:off x="1187624" y="1412776"/>
            <a:ext cx="1368152" cy="1296144"/>
          </a:xfrm>
          <a:prstGeom prst="flowChartMagneticDisk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Содержание кейса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65620" y="1293731"/>
            <a:ext cx="4464496" cy="1477328"/>
          </a:xfrm>
          <a:prstGeom prst="rect">
            <a:avLst/>
          </a:prstGeom>
          <a:pattFill prst="dashUpDiag">
            <a:fgClr>
              <a:schemeClr val="bg2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 smtClean="0"/>
              <a:t>Правила  работы  с  кейсом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Режим  работы  над  кейсом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Описание  ситуации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Задания  группам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Информационный  материал</a:t>
            </a:r>
            <a:endParaRPr lang="ru-RU" i="1" dirty="0"/>
          </a:p>
        </p:txBody>
      </p:sp>
      <p:sp>
        <p:nvSpPr>
          <p:cNvPr id="8" name="Блок-схема: магнитный диск 7"/>
          <p:cNvSpPr/>
          <p:nvPr/>
        </p:nvSpPr>
        <p:spPr>
          <a:xfrm>
            <a:off x="1187624" y="2884341"/>
            <a:ext cx="1368152" cy="1296144"/>
          </a:xfrm>
          <a:prstGeom prst="flowChartMagneticDisk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Этапы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23103" y="3068960"/>
            <a:ext cx="4464496" cy="1477328"/>
          </a:xfrm>
          <a:prstGeom prst="rect">
            <a:avLst/>
          </a:prstGeom>
          <a:pattFill prst="dashUpDiag">
            <a:fgClr>
              <a:schemeClr val="bg2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 smtClean="0"/>
              <a:t>Цель этапа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Поиск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Обсуждение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Диспут</a:t>
            </a:r>
          </a:p>
          <a:p>
            <a:pPr marL="342900" indent="-342900">
              <a:buAutoNum type="arabicPeriod"/>
            </a:pPr>
            <a:r>
              <a:rPr lang="ru-RU" i="1" dirty="0" smtClean="0"/>
              <a:t>Сопоставление  итогов</a:t>
            </a:r>
            <a:endParaRPr lang="ru-RU" i="1" dirty="0"/>
          </a:p>
        </p:txBody>
      </p:sp>
      <p:sp>
        <p:nvSpPr>
          <p:cNvPr id="10" name="Блок-схема: магнитный диск 9"/>
          <p:cNvSpPr/>
          <p:nvPr/>
        </p:nvSpPr>
        <p:spPr>
          <a:xfrm>
            <a:off x="1222407" y="4882059"/>
            <a:ext cx="1368152" cy="1296144"/>
          </a:xfrm>
          <a:prstGeom prst="flowChartMagneticDisk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chemeClr val="tx1"/>
                </a:solidFill>
              </a:rPr>
              <a:t>Цели занятия</a:t>
            </a:r>
            <a:endParaRPr lang="ru-RU" sz="16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665620" y="4879711"/>
            <a:ext cx="6107500" cy="1815882"/>
          </a:xfrm>
          <a:prstGeom prst="rect">
            <a:avLst/>
          </a:prstGeom>
          <a:pattFill prst="dashUpDiag">
            <a:fgClr>
              <a:schemeClr val="bg2"/>
            </a:fgClr>
            <a:bgClr>
              <a:schemeClr val="bg1"/>
            </a:bgClr>
          </a:pattFill>
          <a:ln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</a:ln>
        </p:spPr>
        <p:txBody>
          <a:bodyPr wrap="square" rtlCol="0">
            <a:spAutoFit/>
          </a:bodyPr>
          <a:lstStyle/>
          <a:p>
            <a:pPr marL="342900" indent="-342900" algn="just">
              <a:buAutoNum type="arabicPeriod"/>
            </a:pPr>
            <a:r>
              <a:rPr lang="ru-RU" sz="1400" i="1" dirty="0"/>
              <a:t>Развитие умений находить в информационном материале существенные элементы, выделять главное, высказывать свою точку зрения, аргументируя свой </a:t>
            </a:r>
            <a:r>
              <a:rPr lang="ru-RU" sz="1400" i="1" dirty="0" smtClean="0"/>
              <a:t>ответ</a:t>
            </a:r>
          </a:p>
          <a:p>
            <a:pPr marL="342900" indent="-342900" algn="just">
              <a:buAutoNum type="arabicPeriod"/>
            </a:pPr>
            <a:r>
              <a:rPr lang="ru-RU" sz="1400" i="1" dirty="0"/>
              <a:t>Развитие исследовательских навыков. Развитие умения анализировать, систематизировать, интерпретировать полученные </a:t>
            </a:r>
            <a:r>
              <a:rPr lang="ru-RU" sz="1400" i="1" dirty="0" smtClean="0"/>
              <a:t>результаты</a:t>
            </a:r>
          </a:p>
          <a:p>
            <a:pPr marL="342900" indent="-342900" algn="just">
              <a:buAutoNum type="arabicPeriod"/>
            </a:pPr>
            <a:r>
              <a:rPr lang="ru-RU" sz="1400" i="1" dirty="0"/>
              <a:t>Способствовать воспитанию умения работать в команде; умения критически относиться к мнению одноклассников</a:t>
            </a:r>
            <a:endParaRPr lang="ru-RU" sz="1400" i="1" dirty="0" smtClean="0"/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419118" y="3945955"/>
            <a:ext cx="2479646" cy="936104"/>
          </a:xfrm>
          <a:prstGeom prst="horizontalScroll">
            <a:avLst/>
          </a:prstGeom>
          <a:solidFill>
            <a:schemeClr val="bg2"/>
          </a:solidFill>
          <a:ln>
            <a:solidFill>
              <a:schemeClr val="bg2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chemeClr val="tx1"/>
                </a:solidFill>
              </a:rPr>
              <a:t>Тип кейса: исследовательский</a:t>
            </a:r>
            <a:endParaRPr lang="ru-RU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5561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taxes\bigstockphoto_tax_burden_1680052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8753" y="2780928"/>
            <a:ext cx="3107743" cy="38650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59632" y="2204864"/>
            <a:ext cx="6602506" cy="1292154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Применение  кейс-технологий в преподавании темы </a:t>
            </a:r>
            <a:br>
              <a:rPr lang="ru-RU" sz="2800" b="1" dirty="0" smtClean="0"/>
            </a:br>
            <a:r>
              <a:rPr lang="ru-RU" sz="2800" b="1" dirty="0" smtClean="0"/>
              <a:t>«Налоги в Великобритании И США»</a:t>
            </a:r>
            <a:endParaRPr lang="ru-RU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095383" y="327037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ФГКОУ МКК «Пансион  воспитанниц  МО РФ»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1281028" y="4797152"/>
            <a:ext cx="45971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u="sng" dirty="0" smtClean="0"/>
              <a:t>Презентацию  подготовили</a:t>
            </a:r>
            <a:r>
              <a:rPr lang="ru-RU" i="1" dirty="0" smtClean="0"/>
              <a:t>:</a:t>
            </a:r>
          </a:p>
          <a:p>
            <a:r>
              <a:rPr lang="ru-RU" i="1" dirty="0" smtClean="0"/>
              <a:t>Преподаватели отдельной  дисциплины «Иностранный  язык»</a:t>
            </a:r>
          </a:p>
          <a:p>
            <a:r>
              <a:rPr lang="ru-RU" i="1" dirty="0" smtClean="0"/>
              <a:t>Мухортова ИИ, </a:t>
            </a:r>
            <a:r>
              <a:rPr lang="ru-RU" i="1" dirty="0" err="1" smtClean="0"/>
              <a:t>Бутенкова</a:t>
            </a:r>
            <a:r>
              <a:rPr lang="ru-RU" i="1" dirty="0" smtClean="0"/>
              <a:t>  ЕВ, </a:t>
            </a:r>
            <a:r>
              <a:rPr lang="ru-RU" i="1" dirty="0" err="1" smtClean="0"/>
              <a:t>Кусраева</a:t>
            </a:r>
            <a:r>
              <a:rPr lang="ru-RU" i="1" dirty="0" smtClean="0"/>
              <a:t> КВ</a:t>
            </a:r>
            <a:endParaRPr lang="ru-RU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623731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Москва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063935" y="642197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14 декабря 2016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5007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260648"/>
            <a:ext cx="6192688" cy="584775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Налоговая система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47664" y="1268760"/>
            <a:ext cx="748883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i="1" dirty="0"/>
              <a:t>Представляет собой </a:t>
            </a:r>
            <a:r>
              <a:rPr lang="ru-RU" i="1" dirty="0" smtClean="0"/>
              <a:t>совокупность </a:t>
            </a:r>
            <a:r>
              <a:rPr lang="ru-RU" i="1" dirty="0"/>
              <a:t>налогов, сборов и платежей, принципов форм и методов их установления, изменения или отмена </a:t>
            </a:r>
            <a:r>
              <a:rPr lang="ru-RU" i="1" dirty="0" smtClean="0"/>
              <a:t>действий, </a:t>
            </a:r>
            <a:r>
              <a:rPr lang="ru-RU" i="1" dirty="0"/>
              <a:t>которые обеспечивают их оплату, контроль и </a:t>
            </a:r>
            <a:r>
              <a:rPr lang="ru-RU" i="1" dirty="0" smtClean="0"/>
              <a:t>ответственность </a:t>
            </a:r>
            <a:r>
              <a:rPr lang="ru-RU" i="1" dirty="0"/>
              <a:t>за нарушение налогового законодательства.</a:t>
            </a:r>
          </a:p>
        </p:txBody>
      </p:sp>
      <p:grpSp>
        <p:nvGrpSpPr>
          <p:cNvPr id="7" name="Group 26"/>
          <p:cNvGrpSpPr>
            <a:grpSpLocks/>
          </p:cNvGrpSpPr>
          <p:nvPr/>
        </p:nvGrpSpPr>
        <p:grpSpPr bwMode="auto">
          <a:xfrm>
            <a:off x="3491880" y="2475672"/>
            <a:ext cx="3618164" cy="1108612"/>
            <a:chOff x="1997" y="1314"/>
            <a:chExt cx="1889" cy="1009"/>
          </a:xfrm>
          <a:solidFill>
            <a:schemeClr val="bg2"/>
          </a:solidFill>
        </p:grpSpPr>
        <p:grpSp>
          <p:nvGrpSpPr>
            <p:cNvPr id="8" name="Group 27"/>
            <p:cNvGrpSpPr>
              <a:grpSpLocks/>
            </p:cNvGrpSpPr>
            <p:nvPr/>
          </p:nvGrpSpPr>
          <p:grpSpPr bwMode="auto">
            <a:xfrm>
              <a:off x="1997" y="1404"/>
              <a:ext cx="1889" cy="919"/>
              <a:chOff x="1973" y="1027"/>
              <a:chExt cx="1926" cy="937"/>
            </a:xfrm>
            <a:grpFill/>
          </p:grpSpPr>
          <p:sp>
            <p:nvSpPr>
              <p:cNvPr id="13" name="Oval 28"/>
              <p:cNvSpPr>
                <a:spLocks noChangeArrowheads="1"/>
              </p:cNvSpPr>
              <p:nvPr/>
            </p:nvSpPr>
            <p:spPr bwMode="gray">
              <a:xfrm>
                <a:off x="1994" y="105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" name="Oval 29"/>
              <p:cNvSpPr>
                <a:spLocks noChangeArrowheads="1"/>
              </p:cNvSpPr>
              <p:nvPr/>
            </p:nvSpPr>
            <p:spPr bwMode="gray">
              <a:xfrm>
                <a:off x="1973" y="1027"/>
                <a:ext cx="1905" cy="907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9" name="Oval 30"/>
            <p:cNvSpPr>
              <a:spLocks noChangeArrowheads="1"/>
            </p:cNvSpPr>
            <p:nvPr/>
          </p:nvSpPr>
          <p:spPr bwMode="gray">
            <a:xfrm>
              <a:off x="2086" y="1314"/>
              <a:ext cx="1691" cy="845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Oval 31"/>
            <p:cNvSpPr>
              <a:spLocks noChangeArrowheads="1"/>
            </p:cNvSpPr>
            <p:nvPr/>
          </p:nvSpPr>
          <p:spPr bwMode="gray">
            <a:xfrm>
              <a:off x="2108" y="1319"/>
              <a:ext cx="1650" cy="8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Oval 32"/>
            <p:cNvSpPr>
              <a:spLocks noChangeArrowheads="1"/>
            </p:cNvSpPr>
            <p:nvPr/>
          </p:nvSpPr>
          <p:spPr bwMode="gray">
            <a:xfrm>
              <a:off x="2125" y="1327"/>
              <a:ext cx="1570" cy="771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Oval 33"/>
            <p:cNvSpPr>
              <a:spLocks noChangeArrowheads="1"/>
            </p:cNvSpPr>
            <p:nvPr/>
          </p:nvSpPr>
          <p:spPr bwMode="gray">
            <a:xfrm>
              <a:off x="2208" y="1344"/>
              <a:ext cx="1382" cy="624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  <a:effectLst/>
          </p:spPr>
          <p:txBody>
            <a:bodyPr vert="eaVert" wrap="none" anchor="ctr"/>
            <a:lstStyle/>
            <a:p>
              <a:pPr>
                <a:defRPr/>
              </a:pPr>
              <a:endParaRPr lang="ru-RU" dirty="0">
                <a:cs typeface="+mn-cs"/>
              </a:endParaRPr>
            </a:p>
          </p:txBody>
        </p:sp>
      </p:grpSp>
      <p:sp>
        <p:nvSpPr>
          <p:cNvPr id="23" name="Заголовок 1"/>
          <p:cNvSpPr txBox="1">
            <a:spLocks/>
          </p:cNvSpPr>
          <p:nvPr/>
        </p:nvSpPr>
        <p:spPr bwMode="auto">
          <a:xfrm>
            <a:off x="3915048" y="2759073"/>
            <a:ext cx="2942652" cy="543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600">
                <a:solidFill>
                  <a:schemeClr val="accent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r>
              <a:rPr lang="ru-RU" sz="2000" b="1" i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Система управления налогообложением</a:t>
            </a:r>
            <a:endParaRPr lang="ru-RU" sz="2000" b="1" i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3558844"/>
            <a:ext cx="2080912" cy="2505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2" descr="C:\Documents and Settings\Nastya\Рабочий стол\Налоги\Image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4514805"/>
            <a:ext cx="1605786" cy="1304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558844"/>
            <a:ext cx="2151614" cy="2606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4" descr="C:\Documents and Settings\Nastya\Рабочий стол\Налоги\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375" y="4846615"/>
            <a:ext cx="1529349" cy="1162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AutoShape 6"/>
          <p:cNvSpPr>
            <a:spLocks noChangeArrowheads="1"/>
          </p:cNvSpPr>
          <p:nvPr/>
        </p:nvSpPr>
        <p:spPr bwMode="gray">
          <a:xfrm>
            <a:off x="357188" y="3286125"/>
            <a:ext cx="1604962" cy="2471738"/>
          </a:xfrm>
          <a:prstGeom prst="roundRect">
            <a:avLst>
              <a:gd name="adj" fmla="val 13745"/>
            </a:avLst>
          </a:prstGeom>
          <a:solidFill>
            <a:schemeClr val="bg2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1" name="Rectangle 23"/>
          <p:cNvSpPr>
            <a:spLocks noChangeArrowheads="1"/>
          </p:cNvSpPr>
          <p:nvPr/>
        </p:nvSpPr>
        <p:spPr bwMode="gray">
          <a:xfrm>
            <a:off x="6643688" y="2143125"/>
            <a:ext cx="1011237" cy="131763"/>
          </a:xfrm>
          <a:prstGeom prst="rect">
            <a:avLst/>
          </a:prstGeom>
          <a:gradFill rotWithShape="0">
            <a:gsLst>
              <a:gs pos="0">
                <a:srgbClr val="767676"/>
              </a:gs>
              <a:gs pos="50000">
                <a:srgbClr val="FFFFFF"/>
              </a:gs>
              <a:gs pos="100000">
                <a:srgbClr val="767676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40" name="Rectangle 8"/>
          <p:cNvSpPr>
            <a:spLocks noChangeArrowheads="1"/>
          </p:cNvSpPr>
          <p:nvPr/>
        </p:nvSpPr>
        <p:spPr bwMode="gray">
          <a:xfrm rot="3419336">
            <a:off x="7120338" y="1578886"/>
            <a:ext cx="1069175" cy="1088374"/>
          </a:xfrm>
          <a:prstGeom prst="rect">
            <a:avLst/>
          </a:prstGeom>
          <a:solidFill>
            <a:schemeClr val="bg2"/>
          </a:solidFill>
          <a:ln w="9525">
            <a:solidFill>
              <a:schemeClr val="bg2">
                <a:lumMod val="25000"/>
              </a:schemeClr>
            </a:solidFill>
            <a:miter lim="800000"/>
            <a:headEnd/>
            <a:tailEnd/>
          </a:ln>
          <a:effectLst>
            <a:outerShdw blurRad="50800" dist="50800" dir="5400000" algn="ctr" rotWithShape="0">
              <a:schemeClr val="accent3"/>
            </a:outerShdw>
          </a:effectLst>
          <a:scene3d>
            <a:camera prst="legacyPerspectiveFront">
              <a:rot lat="0" lon="1500000" rev="0"/>
            </a:camera>
            <a:lightRig rig="legacyFlat4" dir="b"/>
          </a:scene3d>
          <a:sp3d extrusionH="887400" contourW="12700" prstMaterial="legacyMatte">
            <a:bevelT w="13500" h="13500" prst="angle"/>
            <a:bevelB w="13500" h="13500" prst="angle"/>
            <a:extrusionClr>
              <a:srgbClr val="7030A0"/>
            </a:extrusionClr>
            <a:contourClr>
              <a:srgbClr val="7030A0"/>
            </a:contourClr>
          </a:sp3d>
        </p:spPr>
        <p:txBody>
          <a:bodyPr wrap="none" anchor="ctr">
            <a:flatTx/>
          </a:bodyPr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7174" name="AutoShape 3"/>
          <p:cNvSpPr>
            <a:spLocks noChangeArrowheads="1"/>
          </p:cNvSpPr>
          <p:nvPr/>
        </p:nvSpPr>
        <p:spPr bwMode="gray">
          <a:xfrm>
            <a:off x="7072313" y="3286125"/>
            <a:ext cx="1676400" cy="2471738"/>
          </a:xfrm>
          <a:prstGeom prst="roundRect">
            <a:avLst>
              <a:gd name="adj" fmla="val 13745"/>
            </a:avLst>
          </a:prstGeom>
          <a:solidFill>
            <a:schemeClr val="bg2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5" name="AutoShape 4"/>
          <p:cNvSpPr>
            <a:spLocks noChangeArrowheads="1"/>
          </p:cNvSpPr>
          <p:nvPr/>
        </p:nvSpPr>
        <p:spPr bwMode="gray">
          <a:xfrm>
            <a:off x="5357813" y="3286125"/>
            <a:ext cx="1665287" cy="2471738"/>
          </a:xfrm>
          <a:prstGeom prst="roundRect">
            <a:avLst>
              <a:gd name="adj" fmla="val 13745"/>
            </a:avLst>
          </a:prstGeom>
          <a:solidFill>
            <a:schemeClr val="bg2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6" name="AutoShape 5"/>
          <p:cNvSpPr>
            <a:spLocks noChangeArrowheads="1"/>
          </p:cNvSpPr>
          <p:nvPr/>
        </p:nvSpPr>
        <p:spPr bwMode="gray">
          <a:xfrm>
            <a:off x="3714750" y="3286125"/>
            <a:ext cx="1616075" cy="2471738"/>
          </a:xfrm>
          <a:prstGeom prst="roundRect">
            <a:avLst>
              <a:gd name="adj" fmla="val 13745"/>
            </a:avLst>
          </a:prstGeom>
          <a:solidFill>
            <a:schemeClr val="bg2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AutoShape 6"/>
          <p:cNvSpPr>
            <a:spLocks noChangeArrowheads="1"/>
          </p:cNvSpPr>
          <p:nvPr/>
        </p:nvSpPr>
        <p:spPr bwMode="gray">
          <a:xfrm>
            <a:off x="2000250" y="3286125"/>
            <a:ext cx="1676400" cy="2471738"/>
          </a:xfrm>
          <a:prstGeom prst="roundRect">
            <a:avLst>
              <a:gd name="adj" fmla="val 13745"/>
            </a:avLst>
          </a:prstGeom>
          <a:solidFill>
            <a:schemeClr val="bg2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7180" name="Rectangle 30"/>
          <p:cNvSpPr>
            <a:spLocks noChangeArrowheads="1"/>
          </p:cNvSpPr>
          <p:nvPr/>
        </p:nvSpPr>
        <p:spPr bwMode="gray">
          <a:xfrm>
            <a:off x="7175410" y="1707941"/>
            <a:ext cx="114100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Местное</a:t>
            </a:r>
          </a:p>
          <a:p>
            <a:r>
              <a:rPr lang="ru-RU" sz="1600" b="1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Налогооб-ложение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3" name="Rectangle 31"/>
          <p:cNvSpPr>
            <a:spLocks noChangeArrowheads="1"/>
          </p:cNvSpPr>
          <p:nvPr/>
        </p:nvSpPr>
        <p:spPr bwMode="gray">
          <a:xfrm>
            <a:off x="357188" y="3429000"/>
            <a:ext cx="1500187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Личный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подоходный налог </a:t>
            </a:r>
            <a:r>
              <a:rPr lang="ru-RU" sz="13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Personal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Income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</a:p>
          <a:p>
            <a:pPr algn="just">
              <a:defRPr/>
            </a:pP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Корпорацио-нный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налог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Corporation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  <a:endParaRPr lang="en-US" sz="13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34" name="Rectangle 32"/>
          <p:cNvSpPr>
            <a:spLocks noChangeArrowheads="1"/>
          </p:cNvSpPr>
          <p:nvPr/>
        </p:nvSpPr>
        <p:spPr bwMode="gray">
          <a:xfrm>
            <a:off x="3786188" y="3429000"/>
            <a:ext cx="1571625" cy="178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Налог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 прирост капитала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Capital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Gains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</a:p>
          <a:p>
            <a:pPr>
              <a:buFont typeface="Wingdings" pitchFamily="2" charset="2"/>
              <a:buChar char="Ø"/>
              <a:defRPr/>
            </a:pP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Налог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 наследство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Inheritance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  <a:endParaRPr lang="en-US" sz="13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35" name="Rectangle 33"/>
          <p:cNvSpPr>
            <a:spLocks noChangeArrowheads="1"/>
          </p:cNvSpPr>
          <p:nvPr/>
        </p:nvSpPr>
        <p:spPr bwMode="gray">
          <a:xfrm>
            <a:off x="5357813" y="3357563"/>
            <a:ext cx="1785937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Таможенные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пошлины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Customs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Duties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</a:p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Гербовый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сбор и налог на землю </a:t>
            </a:r>
            <a:r>
              <a:rPr lang="en-GB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(Stamp Duty Land Tax)</a:t>
            </a:r>
            <a:endParaRPr lang="ru-RU" sz="13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Взносы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в 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систе-му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соц. </a:t>
            </a:r>
            <a:r>
              <a:rPr lang="ru-RU" sz="14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Страхова-ния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National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Insu-rance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Contribution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  <a:endParaRPr lang="en-US" sz="13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36" name="Rectangle 34"/>
          <p:cNvSpPr>
            <a:spLocks noChangeArrowheads="1"/>
          </p:cNvSpPr>
          <p:nvPr/>
        </p:nvSpPr>
        <p:spPr bwMode="gray">
          <a:xfrm>
            <a:off x="7143750" y="3429000"/>
            <a:ext cx="1500188" cy="2000250"/>
          </a:xfrm>
          <a:prstGeom prst="rect">
            <a:avLst/>
          </a:prstGeom>
          <a:solidFill>
            <a:srgbClr val="FFCC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Налог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 объекты хоз.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деятельности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National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Non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Domestic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Rates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</a:p>
          <a:p>
            <a:pPr>
              <a:defRPr/>
            </a:pP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</a:t>
            </a:r>
            <a:r>
              <a:rPr lang="ru-RU" sz="14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Муниципа-льный</a:t>
            </a: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налог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Council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 </a:t>
            </a:r>
            <a:endParaRPr lang="en-US" sz="13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</p:txBody>
      </p:sp>
      <p:sp>
        <p:nvSpPr>
          <p:cNvPr id="41" name="Rectangle 31"/>
          <p:cNvSpPr>
            <a:spLocks noChangeArrowheads="1"/>
          </p:cNvSpPr>
          <p:nvPr/>
        </p:nvSpPr>
        <p:spPr bwMode="gray">
          <a:xfrm>
            <a:off x="2071688" y="3429000"/>
            <a:ext cx="157162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Налог </a:t>
            </a: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на добавленную стоимость - НДС 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Value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Added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ru-RU" sz="13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Tax</a:t>
            </a:r>
            <a:r>
              <a:rPr lang="ru-RU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)</a:t>
            </a:r>
          </a:p>
          <a:p>
            <a:pPr>
              <a:defRPr/>
            </a:pPr>
            <a:endParaRPr lang="ru-RU" sz="1400" b="1" dirty="0">
              <a:solidFill>
                <a:schemeClr val="tx1">
                  <a:lumMod val="75000"/>
                  <a:lumOff val="25000"/>
                </a:schemeClr>
              </a:solidFill>
              <a:cs typeface="+mn-cs"/>
            </a:endParaRPr>
          </a:p>
          <a:p>
            <a:pPr>
              <a:buFont typeface="Wingdings" pitchFamily="2" charset="2"/>
              <a:buChar char="Ø"/>
              <a:defRPr/>
            </a:pPr>
            <a:r>
              <a:rPr lang="ru-RU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  Акцизы</a:t>
            </a:r>
            <a:r>
              <a:rPr lang="en-US" sz="14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 </a:t>
            </a:r>
            <a:r>
              <a:rPr lang="en-US" sz="13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cs"/>
              </a:rPr>
              <a:t>(Excise Duties)</a:t>
            </a:r>
          </a:p>
        </p:txBody>
      </p:sp>
      <p:grpSp>
        <p:nvGrpSpPr>
          <p:cNvPr id="7188" name="Group 7"/>
          <p:cNvGrpSpPr>
            <a:grpSpLocks/>
          </p:cNvGrpSpPr>
          <p:nvPr/>
        </p:nvGrpSpPr>
        <p:grpSpPr bwMode="auto">
          <a:xfrm>
            <a:off x="1570906" y="1395507"/>
            <a:ext cx="5072782" cy="1352747"/>
            <a:chOff x="547" y="908"/>
            <a:chExt cx="4239" cy="944"/>
          </a:xfrm>
        </p:grpSpPr>
        <p:sp>
          <p:nvSpPr>
            <p:cNvPr id="7193" name="Rectangle 8"/>
            <p:cNvSpPr>
              <a:spLocks noChangeArrowheads="1"/>
            </p:cNvSpPr>
            <p:nvPr/>
          </p:nvSpPr>
          <p:spPr bwMode="gray">
            <a:xfrm rot="3419336">
              <a:off x="482" y="980"/>
              <a:ext cx="937" cy="808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7030A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7194" name="Group 9"/>
            <p:cNvGrpSpPr>
              <a:grpSpLocks/>
            </p:cNvGrpSpPr>
            <p:nvPr/>
          </p:nvGrpSpPr>
          <p:grpSpPr bwMode="auto">
            <a:xfrm>
              <a:off x="1292" y="1296"/>
              <a:ext cx="623" cy="96"/>
              <a:chOff x="2003" y="3439"/>
              <a:chExt cx="468" cy="244"/>
            </a:xfrm>
          </p:grpSpPr>
          <p:sp>
            <p:nvSpPr>
              <p:cNvPr id="7208" name="Oval 10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9" name="Rectangle 11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7" name="Oval 12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8" name="Oval 13"/>
              <p:cNvSpPr>
                <a:spLocks noChangeArrowheads="1"/>
              </p:cNvSpPr>
              <p:nvPr/>
            </p:nvSpPr>
            <p:spPr bwMode="gray">
              <a:xfrm>
                <a:off x="2439" y="3518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7195" name="Rectangle 14"/>
            <p:cNvSpPr>
              <a:spLocks noChangeArrowheads="1"/>
            </p:cNvSpPr>
            <p:nvPr/>
          </p:nvSpPr>
          <p:spPr bwMode="gray">
            <a:xfrm rot="3419336">
              <a:off x="1650" y="970"/>
              <a:ext cx="900" cy="780"/>
            </a:xfrm>
            <a:prstGeom prst="rect">
              <a:avLst/>
            </a:prstGeom>
            <a:solidFill>
              <a:schemeClr val="bg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7030A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7196" name="Group 15"/>
            <p:cNvGrpSpPr>
              <a:grpSpLocks/>
            </p:cNvGrpSpPr>
            <p:nvPr/>
          </p:nvGrpSpPr>
          <p:grpSpPr bwMode="auto">
            <a:xfrm>
              <a:off x="2444" y="1296"/>
              <a:ext cx="623" cy="96"/>
              <a:chOff x="2003" y="3439"/>
              <a:chExt cx="468" cy="244"/>
            </a:xfrm>
          </p:grpSpPr>
          <p:sp>
            <p:nvSpPr>
              <p:cNvPr id="7204" name="Oval 16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5" name="Rectangle 17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3" name="Oval 18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Oval 19"/>
              <p:cNvSpPr>
                <a:spLocks noChangeArrowheads="1"/>
              </p:cNvSpPr>
              <p:nvPr/>
            </p:nvSpPr>
            <p:spPr bwMode="gray">
              <a:xfrm>
                <a:off x="2438" y="3518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7197" name="Rectangle 20"/>
            <p:cNvSpPr>
              <a:spLocks noChangeArrowheads="1"/>
            </p:cNvSpPr>
            <p:nvPr/>
          </p:nvSpPr>
          <p:spPr bwMode="gray">
            <a:xfrm rot="3419336">
              <a:off x="2782" y="940"/>
              <a:ext cx="887" cy="825"/>
            </a:xfrm>
            <a:prstGeom prst="rect">
              <a:avLst/>
            </a:prstGeom>
            <a:solidFill>
              <a:schemeClr val="bg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7030A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grpSp>
          <p:nvGrpSpPr>
            <p:cNvPr id="7198" name="Group 21"/>
            <p:cNvGrpSpPr>
              <a:grpSpLocks/>
            </p:cNvGrpSpPr>
            <p:nvPr/>
          </p:nvGrpSpPr>
          <p:grpSpPr bwMode="auto">
            <a:xfrm>
              <a:off x="3605" y="1296"/>
              <a:ext cx="817" cy="96"/>
              <a:chOff x="2003" y="3439"/>
              <a:chExt cx="468" cy="244"/>
            </a:xfrm>
          </p:grpSpPr>
          <p:sp>
            <p:nvSpPr>
              <p:cNvPr id="7200" name="Oval 22"/>
              <p:cNvSpPr>
                <a:spLocks noChangeArrowheads="1"/>
              </p:cNvSpPr>
              <p:nvPr/>
            </p:nvSpPr>
            <p:spPr bwMode="gray">
              <a:xfrm>
                <a:off x="2003" y="3439"/>
                <a:ext cx="79" cy="242"/>
              </a:xfrm>
              <a:prstGeom prst="ellipse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7201" name="Rectangle 23"/>
              <p:cNvSpPr>
                <a:spLocks noChangeArrowheads="1"/>
              </p:cNvSpPr>
              <p:nvPr/>
            </p:nvSpPr>
            <p:spPr bwMode="gray">
              <a:xfrm>
                <a:off x="2048" y="3441"/>
                <a:ext cx="388" cy="242"/>
              </a:xfrm>
              <a:prstGeom prst="rect">
                <a:avLst/>
              </a:prstGeom>
              <a:gradFill rotWithShape="0">
                <a:gsLst>
                  <a:gs pos="0">
                    <a:srgbClr val="767676"/>
                  </a:gs>
                  <a:gs pos="50000">
                    <a:srgbClr val="FFFFFF"/>
                  </a:gs>
                  <a:gs pos="100000">
                    <a:srgbClr val="767676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9" name="Oval 24"/>
              <p:cNvSpPr>
                <a:spLocks noChangeArrowheads="1"/>
              </p:cNvSpPr>
              <p:nvPr/>
            </p:nvSpPr>
            <p:spPr bwMode="gray">
              <a:xfrm>
                <a:off x="2400" y="3441"/>
                <a:ext cx="71" cy="235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270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0" name="Oval 25"/>
              <p:cNvSpPr>
                <a:spLocks noChangeArrowheads="1"/>
              </p:cNvSpPr>
              <p:nvPr/>
            </p:nvSpPr>
            <p:spPr bwMode="gray">
              <a:xfrm>
                <a:off x="2438" y="3518"/>
                <a:ext cx="20" cy="70"/>
              </a:xfrm>
              <a:prstGeom prst="ellipse">
                <a:avLst/>
              </a:prstGeom>
              <a:gradFill rotWithShape="0">
                <a:gsLst>
                  <a:gs pos="0">
                    <a:schemeClr val="bg1">
                      <a:gamma/>
                      <a:shade val="46275"/>
                      <a:invGamma/>
                    </a:schemeClr>
                  </a:gs>
                  <a:gs pos="50000">
                    <a:schemeClr val="bg1"/>
                  </a:gs>
                  <a:gs pos="100000">
                    <a:schemeClr val="bg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7199" name="Rectangle 26"/>
            <p:cNvSpPr>
              <a:spLocks noChangeArrowheads="1"/>
            </p:cNvSpPr>
            <p:nvPr/>
          </p:nvSpPr>
          <p:spPr bwMode="gray">
            <a:xfrm rot="3419336">
              <a:off x="3931" y="942"/>
              <a:ext cx="890" cy="821"/>
            </a:xfrm>
            <a:prstGeom prst="rect">
              <a:avLst/>
            </a:prstGeom>
            <a:solidFill>
              <a:schemeClr val="bg2"/>
            </a:soli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887400" prstMaterial="legacyMatte">
              <a:bevelT w="13500" h="13500" prst="angle"/>
              <a:bevelB w="13500" h="13500" prst="angle"/>
              <a:extrusionClr>
                <a:srgbClr val="7030A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7189" name="Rectangle 33"/>
          <p:cNvSpPr>
            <a:spLocks noChangeArrowheads="1"/>
          </p:cNvSpPr>
          <p:nvPr/>
        </p:nvSpPr>
        <p:spPr bwMode="gray">
          <a:xfrm>
            <a:off x="5678487" y="1474647"/>
            <a:ext cx="14057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Таможенные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пошлины,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сборы и </a:t>
            </a:r>
          </a:p>
          <a:p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платежи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90" name="Rectangle 32"/>
          <p:cNvSpPr>
            <a:spLocks noChangeArrowheads="1"/>
          </p:cNvSpPr>
          <p:nvPr/>
        </p:nvSpPr>
        <p:spPr bwMode="gray">
          <a:xfrm>
            <a:off x="4330700" y="1610893"/>
            <a:ext cx="1000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Налоги на капитал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91" name="Rectangle 31"/>
          <p:cNvSpPr>
            <a:spLocks noChangeArrowheads="1"/>
          </p:cNvSpPr>
          <p:nvPr/>
        </p:nvSpPr>
        <p:spPr bwMode="gray">
          <a:xfrm>
            <a:off x="3032217" y="1645652"/>
            <a:ext cx="10001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Налоги на расходы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192" name="Прямоугольник 45"/>
          <p:cNvSpPr>
            <a:spLocks noChangeArrowheads="1"/>
          </p:cNvSpPr>
          <p:nvPr/>
        </p:nvSpPr>
        <p:spPr bwMode="auto">
          <a:xfrm>
            <a:off x="1600386" y="1644918"/>
            <a:ext cx="94260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ru-RU" sz="16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Налоги на доходы</a:t>
            </a:r>
            <a:endParaRPr lang="en-US" sz="1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483768" y="260648"/>
            <a:ext cx="6192688" cy="584775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Налоговая система</a:t>
            </a:r>
            <a:endParaRPr 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2357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Line 4"/>
          <p:cNvSpPr>
            <a:spLocks noChangeShapeType="1"/>
          </p:cNvSpPr>
          <p:nvPr/>
        </p:nvSpPr>
        <p:spPr bwMode="gray">
          <a:xfrm flipH="1">
            <a:off x="1403350" y="6211888"/>
            <a:ext cx="2438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4" name="Line 5"/>
          <p:cNvSpPr>
            <a:spLocks noChangeShapeType="1"/>
          </p:cNvSpPr>
          <p:nvPr/>
        </p:nvSpPr>
        <p:spPr bwMode="gray">
          <a:xfrm flipH="1">
            <a:off x="1403350" y="5381625"/>
            <a:ext cx="3352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5" name="Line 6"/>
          <p:cNvSpPr>
            <a:spLocks noChangeShapeType="1"/>
          </p:cNvSpPr>
          <p:nvPr/>
        </p:nvSpPr>
        <p:spPr bwMode="gray">
          <a:xfrm flipH="1">
            <a:off x="1403350" y="4552950"/>
            <a:ext cx="416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6" name="Line 7"/>
          <p:cNvSpPr>
            <a:spLocks noChangeShapeType="1"/>
          </p:cNvSpPr>
          <p:nvPr/>
        </p:nvSpPr>
        <p:spPr bwMode="gray">
          <a:xfrm flipH="1" flipV="1">
            <a:off x="1403350" y="3711575"/>
            <a:ext cx="503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7" name="Line 8"/>
          <p:cNvSpPr>
            <a:spLocks noChangeShapeType="1"/>
          </p:cNvSpPr>
          <p:nvPr/>
        </p:nvSpPr>
        <p:spPr bwMode="gray">
          <a:xfrm>
            <a:off x="1555750" y="3705225"/>
            <a:ext cx="0" cy="871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8" name="Line 9"/>
          <p:cNvSpPr>
            <a:spLocks noChangeShapeType="1"/>
          </p:cNvSpPr>
          <p:nvPr/>
        </p:nvSpPr>
        <p:spPr bwMode="gray">
          <a:xfrm>
            <a:off x="1555750" y="4576763"/>
            <a:ext cx="0" cy="817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0249" name="Line 10"/>
          <p:cNvSpPr>
            <a:spLocks noChangeShapeType="1"/>
          </p:cNvSpPr>
          <p:nvPr/>
        </p:nvSpPr>
        <p:spPr bwMode="gray">
          <a:xfrm>
            <a:off x="1555750" y="5394325"/>
            <a:ext cx="0" cy="815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gray">
          <a:xfrm>
            <a:off x="1708150" y="3857625"/>
            <a:ext cx="2792413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cs typeface="+mn-cs"/>
              </a:rPr>
              <a:t>Свыше 34 601 фунтов стерлингов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gray">
          <a:xfrm>
            <a:off x="1714500" y="4714875"/>
            <a:ext cx="22923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cs typeface="+mn-cs"/>
              </a:rPr>
              <a:t>2 231 – 34 600 фунтов стерлингов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cs typeface="+mn-cs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gray">
          <a:xfrm>
            <a:off x="1708150" y="5500688"/>
            <a:ext cx="2078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defRPr/>
            </a:pPr>
            <a:r>
              <a:rPr lang="ru-RU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Verdana" pitchFamily="34" charset="0"/>
                <a:cs typeface="+mn-cs"/>
              </a:rPr>
              <a:t>До 2 230 фунтов стерлингов</a:t>
            </a:r>
            <a:endParaRPr 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Verdana" pitchFamily="34" charset="0"/>
              <a:cs typeface="+mn-cs"/>
            </a:endParaRPr>
          </a:p>
        </p:txBody>
      </p:sp>
      <p:grpSp>
        <p:nvGrpSpPr>
          <p:cNvPr id="10253" name="Group 16"/>
          <p:cNvGrpSpPr>
            <a:grpSpLocks/>
          </p:cNvGrpSpPr>
          <p:nvPr/>
        </p:nvGrpSpPr>
        <p:grpSpPr bwMode="auto">
          <a:xfrm>
            <a:off x="3714750" y="3714750"/>
            <a:ext cx="5232400" cy="2876550"/>
            <a:chOff x="1888" y="1446"/>
            <a:chExt cx="3296" cy="1812"/>
          </a:xfrm>
        </p:grpSpPr>
        <p:sp>
          <p:nvSpPr>
            <p:cNvPr id="18" name="Freeform 17"/>
            <p:cNvSpPr>
              <a:spLocks/>
            </p:cNvSpPr>
            <p:nvPr/>
          </p:nvSpPr>
          <p:spPr bwMode="gray">
            <a:xfrm>
              <a:off x="4817" y="1446"/>
              <a:ext cx="363" cy="533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4">
                  <a:moveTo>
                    <a:pt x="308" y="120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57" name="Freeform 18"/>
            <p:cNvSpPr>
              <a:spLocks/>
            </p:cNvSpPr>
            <p:nvPr/>
          </p:nvSpPr>
          <p:spPr bwMode="gray">
            <a:xfrm>
              <a:off x="3078" y="1446"/>
              <a:ext cx="2106" cy="341"/>
            </a:xfrm>
            <a:custGeom>
              <a:avLst/>
              <a:gdLst>
                <a:gd name="T0" fmla="*/ 1743 w 1786"/>
                <a:gd name="T1" fmla="*/ 341 h 284"/>
                <a:gd name="T2" fmla="*/ 0 w 1786"/>
                <a:gd name="T3" fmla="*/ 341 h 284"/>
                <a:gd name="T4" fmla="*/ 526 w 1786"/>
                <a:gd name="T5" fmla="*/ 0 h 284"/>
                <a:gd name="T6" fmla="*/ 2106 w 1786"/>
                <a:gd name="T7" fmla="*/ 0 h 284"/>
                <a:gd name="T8" fmla="*/ 1743 w 1786"/>
                <a:gd name="T9" fmla="*/ 341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86"/>
                <a:gd name="T16" fmla="*/ 0 h 284"/>
                <a:gd name="T17" fmla="*/ 1786 w 1786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86" h="284">
                  <a:moveTo>
                    <a:pt x="1478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786" y="0"/>
                  </a:lnTo>
                  <a:lnTo>
                    <a:pt x="1478" y="284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gray">
            <a:xfrm>
              <a:off x="4452" y="1970"/>
              <a:ext cx="363" cy="530"/>
            </a:xfrm>
            <a:custGeom>
              <a:avLst/>
              <a:gdLst/>
              <a:ahLst/>
              <a:cxnLst>
                <a:cxn ang="0">
                  <a:pos x="308" y="120"/>
                </a:cxn>
                <a:cxn ang="0">
                  <a:pos x="0" y="442"/>
                </a:cxn>
                <a:cxn ang="0">
                  <a:pos x="0" y="286"/>
                </a:cxn>
                <a:cxn ang="0">
                  <a:pos x="308" y="0"/>
                </a:cxn>
                <a:cxn ang="0">
                  <a:pos x="308" y="120"/>
                </a:cxn>
              </a:cxnLst>
              <a:rect l="0" t="0" r="r" b="b"/>
              <a:pathLst>
                <a:path w="308" h="442">
                  <a:moveTo>
                    <a:pt x="308" y="120"/>
                  </a:moveTo>
                  <a:lnTo>
                    <a:pt x="0" y="442"/>
                  </a:lnTo>
                  <a:lnTo>
                    <a:pt x="0" y="286"/>
                  </a:lnTo>
                  <a:lnTo>
                    <a:pt x="308" y="0"/>
                  </a:lnTo>
                  <a:lnTo>
                    <a:pt x="308" y="120"/>
                  </a:lnTo>
                  <a:close/>
                </a:path>
              </a:pathLst>
            </a:cu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59" name="Freeform 20"/>
            <p:cNvSpPr>
              <a:spLocks/>
            </p:cNvSpPr>
            <p:nvPr/>
          </p:nvSpPr>
          <p:spPr bwMode="gray">
            <a:xfrm>
              <a:off x="2555" y="1970"/>
              <a:ext cx="2264" cy="340"/>
            </a:xfrm>
            <a:custGeom>
              <a:avLst/>
              <a:gdLst>
                <a:gd name="T0" fmla="*/ 1901 w 1920"/>
                <a:gd name="T1" fmla="*/ 340 h 284"/>
                <a:gd name="T2" fmla="*/ 0 w 1920"/>
                <a:gd name="T3" fmla="*/ 340 h 284"/>
                <a:gd name="T4" fmla="*/ 526 w 1920"/>
                <a:gd name="T5" fmla="*/ 0 h 284"/>
                <a:gd name="T6" fmla="*/ 2264 w 1920"/>
                <a:gd name="T7" fmla="*/ 0 h 284"/>
                <a:gd name="T8" fmla="*/ 1901 w 1920"/>
                <a:gd name="T9" fmla="*/ 340 h 28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20"/>
                <a:gd name="T16" fmla="*/ 0 h 284"/>
                <a:gd name="T17" fmla="*/ 1920 w 1920"/>
                <a:gd name="T18" fmla="*/ 284 h 28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20" h="284">
                  <a:moveTo>
                    <a:pt x="1612" y="284"/>
                  </a:moveTo>
                  <a:lnTo>
                    <a:pt x="0" y="284"/>
                  </a:lnTo>
                  <a:lnTo>
                    <a:pt x="446" y="0"/>
                  </a:lnTo>
                  <a:lnTo>
                    <a:pt x="1920" y="0"/>
                  </a:lnTo>
                  <a:lnTo>
                    <a:pt x="1612" y="284"/>
                  </a:lnTo>
                  <a:close/>
                </a:path>
              </a:pathLst>
            </a:custGeom>
            <a:solidFill>
              <a:schemeClr val="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gray">
            <a:xfrm>
              <a:off x="4086" y="2494"/>
              <a:ext cx="361" cy="532"/>
            </a:xfrm>
            <a:custGeom>
              <a:avLst/>
              <a:gdLst/>
              <a:ahLst/>
              <a:cxnLst>
                <a:cxn ang="0">
                  <a:pos x="306" y="122"/>
                </a:cxn>
                <a:cxn ang="0">
                  <a:pos x="0" y="444"/>
                </a:cxn>
                <a:cxn ang="0">
                  <a:pos x="0" y="286"/>
                </a:cxn>
                <a:cxn ang="0">
                  <a:pos x="306" y="0"/>
                </a:cxn>
                <a:cxn ang="0">
                  <a:pos x="306" y="122"/>
                </a:cxn>
              </a:cxnLst>
              <a:rect l="0" t="0" r="r" b="b"/>
              <a:pathLst>
                <a:path w="306" h="444">
                  <a:moveTo>
                    <a:pt x="306" y="122"/>
                  </a:moveTo>
                  <a:lnTo>
                    <a:pt x="0" y="444"/>
                  </a:lnTo>
                  <a:lnTo>
                    <a:pt x="0" y="286"/>
                  </a:lnTo>
                  <a:lnTo>
                    <a:pt x="306" y="0"/>
                  </a:lnTo>
                  <a:lnTo>
                    <a:pt x="306" y="122"/>
                  </a:lnTo>
                  <a:close/>
                </a:path>
              </a:pathLst>
            </a:cu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61" name="Freeform 24"/>
            <p:cNvSpPr>
              <a:spLocks/>
            </p:cNvSpPr>
            <p:nvPr/>
          </p:nvSpPr>
          <p:spPr bwMode="gray">
            <a:xfrm>
              <a:off x="1888" y="1543"/>
              <a:ext cx="1158" cy="1715"/>
            </a:xfrm>
            <a:custGeom>
              <a:avLst/>
              <a:gdLst>
                <a:gd name="T0" fmla="*/ 8 w 1824"/>
                <a:gd name="T1" fmla="*/ 1596 h 2648"/>
                <a:gd name="T2" fmla="*/ 36 w 1824"/>
                <a:gd name="T3" fmla="*/ 1373 h 2648"/>
                <a:gd name="T4" fmla="*/ 79 w 1824"/>
                <a:gd name="T5" fmla="*/ 1171 h 2648"/>
                <a:gd name="T6" fmla="*/ 135 w 1824"/>
                <a:gd name="T7" fmla="*/ 987 h 2648"/>
                <a:gd name="T8" fmla="*/ 201 w 1824"/>
                <a:gd name="T9" fmla="*/ 823 h 2648"/>
                <a:gd name="T10" fmla="*/ 273 w 1824"/>
                <a:gd name="T11" fmla="*/ 676 h 2648"/>
                <a:gd name="T12" fmla="*/ 349 w 1824"/>
                <a:gd name="T13" fmla="*/ 548 h 2648"/>
                <a:gd name="T14" fmla="*/ 427 w 1824"/>
                <a:gd name="T15" fmla="*/ 437 h 2648"/>
                <a:gd name="T16" fmla="*/ 503 w 1824"/>
                <a:gd name="T17" fmla="*/ 342 h 2648"/>
                <a:gd name="T18" fmla="*/ 575 w 1824"/>
                <a:gd name="T19" fmla="*/ 264 h 2648"/>
                <a:gd name="T20" fmla="*/ 641 w 1824"/>
                <a:gd name="T21" fmla="*/ 201 h 2648"/>
                <a:gd name="T22" fmla="*/ 696 w 1824"/>
                <a:gd name="T23" fmla="*/ 153 h 2648"/>
                <a:gd name="T24" fmla="*/ 739 w 1824"/>
                <a:gd name="T25" fmla="*/ 119 h 2648"/>
                <a:gd name="T26" fmla="*/ 767 w 1824"/>
                <a:gd name="T27" fmla="*/ 100 h 2648"/>
                <a:gd name="T28" fmla="*/ 777 w 1824"/>
                <a:gd name="T29" fmla="*/ 93 h 2648"/>
                <a:gd name="T30" fmla="*/ 1097 w 1824"/>
                <a:gd name="T31" fmla="*/ 36 h 2648"/>
                <a:gd name="T32" fmla="*/ 995 w 1824"/>
                <a:gd name="T33" fmla="*/ 212 h 2648"/>
                <a:gd name="T34" fmla="*/ 987 w 1824"/>
                <a:gd name="T35" fmla="*/ 215 h 2648"/>
                <a:gd name="T36" fmla="*/ 961 w 1824"/>
                <a:gd name="T37" fmla="*/ 224 h 2648"/>
                <a:gd name="T38" fmla="*/ 922 w 1824"/>
                <a:gd name="T39" fmla="*/ 240 h 2648"/>
                <a:gd name="T40" fmla="*/ 870 w 1824"/>
                <a:gd name="T41" fmla="*/ 266 h 2648"/>
                <a:gd name="T42" fmla="*/ 806 w 1824"/>
                <a:gd name="T43" fmla="*/ 302 h 2648"/>
                <a:gd name="T44" fmla="*/ 735 w 1824"/>
                <a:gd name="T45" fmla="*/ 350 h 2648"/>
                <a:gd name="T46" fmla="*/ 656 w 1824"/>
                <a:gd name="T47" fmla="*/ 412 h 2648"/>
                <a:gd name="T48" fmla="*/ 574 w 1824"/>
                <a:gd name="T49" fmla="*/ 490 h 2648"/>
                <a:gd name="T50" fmla="*/ 489 w 1824"/>
                <a:gd name="T51" fmla="*/ 583 h 2648"/>
                <a:gd name="T52" fmla="*/ 401 w 1824"/>
                <a:gd name="T53" fmla="*/ 697 h 2648"/>
                <a:gd name="T54" fmla="*/ 316 w 1824"/>
                <a:gd name="T55" fmla="*/ 829 h 2648"/>
                <a:gd name="T56" fmla="*/ 235 w 1824"/>
                <a:gd name="T57" fmla="*/ 983 h 2648"/>
                <a:gd name="T58" fmla="*/ 157 w 1824"/>
                <a:gd name="T59" fmla="*/ 1161 h 2648"/>
                <a:gd name="T60" fmla="*/ 88 w 1824"/>
                <a:gd name="T61" fmla="*/ 1363 h 2648"/>
                <a:gd name="T62" fmla="*/ 27 w 1824"/>
                <a:gd name="T63" fmla="*/ 1591 h 2648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1824"/>
                <a:gd name="T97" fmla="*/ 0 h 2648"/>
                <a:gd name="T98" fmla="*/ 1824 w 1824"/>
                <a:gd name="T99" fmla="*/ 2648 h 2648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1824" h="2648">
                  <a:moveTo>
                    <a:pt x="0" y="2648"/>
                  </a:moveTo>
                  <a:lnTo>
                    <a:pt x="12" y="2464"/>
                  </a:lnTo>
                  <a:lnTo>
                    <a:pt x="32" y="2288"/>
                  </a:lnTo>
                  <a:lnTo>
                    <a:pt x="56" y="2120"/>
                  </a:lnTo>
                  <a:lnTo>
                    <a:pt x="88" y="1960"/>
                  </a:lnTo>
                  <a:lnTo>
                    <a:pt x="124" y="1808"/>
                  </a:lnTo>
                  <a:lnTo>
                    <a:pt x="166" y="1662"/>
                  </a:lnTo>
                  <a:lnTo>
                    <a:pt x="212" y="1524"/>
                  </a:lnTo>
                  <a:lnTo>
                    <a:pt x="262" y="1394"/>
                  </a:lnTo>
                  <a:lnTo>
                    <a:pt x="316" y="1270"/>
                  </a:lnTo>
                  <a:lnTo>
                    <a:pt x="372" y="1154"/>
                  </a:lnTo>
                  <a:lnTo>
                    <a:pt x="430" y="1044"/>
                  </a:lnTo>
                  <a:lnTo>
                    <a:pt x="490" y="942"/>
                  </a:lnTo>
                  <a:lnTo>
                    <a:pt x="550" y="846"/>
                  </a:lnTo>
                  <a:lnTo>
                    <a:pt x="612" y="758"/>
                  </a:lnTo>
                  <a:lnTo>
                    <a:pt x="672" y="674"/>
                  </a:lnTo>
                  <a:lnTo>
                    <a:pt x="734" y="598"/>
                  </a:lnTo>
                  <a:lnTo>
                    <a:pt x="792" y="528"/>
                  </a:lnTo>
                  <a:lnTo>
                    <a:pt x="850" y="464"/>
                  </a:lnTo>
                  <a:lnTo>
                    <a:pt x="906" y="408"/>
                  </a:lnTo>
                  <a:lnTo>
                    <a:pt x="960" y="356"/>
                  </a:lnTo>
                  <a:lnTo>
                    <a:pt x="1010" y="310"/>
                  </a:lnTo>
                  <a:lnTo>
                    <a:pt x="1056" y="270"/>
                  </a:lnTo>
                  <a:lnTo>
                    <a:pt x="1096" y="236"/>
                  </a:lnTo>
                  <a:lnTo>
                    <a:pt x="1134" y="208"/>
                  </a:lnTo>
                  <a:lnTo>
                    <a:pt x="1164" y="184"/>
                  </a:lnTo>
                  <a:lnTo>
                    <a:pt x="1190" y="166"/>
                  </a:lnTo>
                  <a:lnTo>
                    <a:pt x="1208" y="154"/>
                  </a:lnTo>
                  <a:lnTo>
                    <a:pt x="1220" y="146"/>
                  </a:lnTo>
                  <a:lnTo>
                    <a:pt x="1224" y="144"/>
                  </a:lnTo>
                  <a:lnTo>
                    <a:pt x="848" y="0"/>
                  </a:lnTo>
                  <a:lnTo>
                    <a:pt x="1728" y="56"/>
                  </a:lnTo>
                  <a:lnTo>
                    <a:pt x="1824" y="480"/>
                  </a:lnTo>
                  <a:lnTo>
                    <a:pt x="1568" y="328"/>
                  </a:lnTo>
                  <a:lnTo>
                    <a:pt x="1564" y="328"/>
                  </a:lnTo>
                  <a:lnTo>
                    <a:pt x="1554" y="332"/>
                  </a:lnTo>
                  <a:lnTo>
                    <a:pt x="1538" y="338"/>
                  </a:lnTo>
                  <a:lnTo>
                    <a:pt x="1514" y="346"/>
                  </a:lnTo>
                  <a:lnTo>
                    <a:pt x="1486" y="356"/>
                  </a:lnTo>
                  <a:lnTo>
                    <a:pt x="1452" y="370"/>
                  </a:lnTo>
                  <a:lnTo>
                    <a:pt x="1412" y="388"/>
                  </a:lnTo>
                  <a:lnTo>
                    <a:pt x="1370" y="410"/>
                  </a:lnTo>
                  <a:lnTo>
                    <a:pt x="1322" y="436"/>
                  </a:lnTo>
                  <a:lnTo>
                    <a:pt x="1270" y="466"/>
                  </a:lnTo>
                  <a:lnTo>
                    <a:pt x="1216" y="500"/>
                  </a:lnTo>
                  <a:lnTo>
                    <a:pt x="1158" y="540"/>
                  </a:lnTo>
                  <a:lnTo>
                    <a:pt x="1098" y="584"/>
                  </a:lnTo>
                  <a:lnTo>
                    <a:pt x="1034" y="636"/>
                  </a:lnTo>
                  <a:lnTo>
                    <a:pt x="970" y="692"/>
                  </a:lnTo>
                  <a:lnTo>
                    <a:pt x="904" y="756"/>
                  </a:lnTo>
                  <a:lnTo>
                    <a:pt x="836" y="824"/>
                  </a:lnTo>
                  <a:lnTo>
                    <a:pt x="770" y="900"/>
                  </a:lnTo>
                  <a:lnTo>
                    <a:pt x="700" y="984"/>
                  </a:lnTo>
                  <a:lnTo>
                    <a:pt x="632" y="1076"/>
                  </a:lnTo>
                  <a:lnTo>
                    <a:pt x="566" y="1174"/>
                  </a:lnTo>
                  <a:lnTo>
                    <a:pt x="498" y="1280"/>
                  </a:lnTo>
                  <a:lnTo>
                    <a:pt x="434" y="1394"/>
                  </a:lnTo>
                  <a:lnTo>
                    <a:pt x="370" y="1518"/>
                  </a:lnTo>
                  <a:lnTo>
                    <a:pt x="308" y="1650"/>
                  </a:lnTo>
                  <a:lnTo>
                    <a:pt x="248" y="1792"/>
                  </a:lnTo>
                  <a:lnTo>
                    <a:pt x="192" y="1944"/>
                  </a:lnTo>
                  <a:lnTo>
                    <a:pt x="138" y="2104"/>
                  </a:lnTo>
                  <a:lnTo>
                    <a:pt x="88" y="2274"/>
                  </a:lnTo>
                  <a:lnTo>
                    <a:pt x="42" y="2456"/>
                  </a:lnTo>
                  <a:lnTo>
                    <a:pt x="0" y="2648"/>
                  </a:lnTo>
                  <a:close/>
                </a:path>
              </a:pathLst>
            </a:custGeom>
            <a:gradFill rotWithShape="1">
              <a:gsLst>
                <a:gs pos="0">
                  <a:srgbClr val="D11364"/>
                </a:gs>
                <a:gs pos="100000">
                  <a:srgbClr val="61092E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6" name="Rectangle 25"/>
            <p:cNvSpPr>
              <a:spLocks noChangeArrowheads="1"/>
            </p:cNvSpPr>
            <p:nvPr/>
          </p:nvSpPr>
          <p:spPr bwMode="gray">
            <a:xfrm>
              <a:off x="3082" y="1787"/>
              <a:ext cx="1743" cy="192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shade val="72549"/>
                    <a:invGamma/>
                  </a:schemeClr>
                </a:gs>
                <a:gs pos="50000">
                  <a:schemeClr val="accent2"/>
                </a:gs>
                <a:gs pos="100000">
                  <a:schemeClr val="accent2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40 % (</a:t>
              </a:r>
              <a:r>
                <a:rPr lang="en-US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Higher Rate</a:t>
              </a: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)</a:t>
              </a:r>
              <a:endParaRPr lang="en-US" sz="1600" b="1" dirty="0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gray">
            <a:xfrm>
              <a:off x="2556" y="2310"/>
              <a:ext cx="1900" cy="188"/>
            </a:xfrm>
            <a:prstGeom prst="rect">
              <a:avLst/>
            </a:prstGeom>
            <a:gradFill rotWithShape="1">
              <a:gsLst>
                <a:gs pos="0">
                  <a:schemeClr val="hlink">
                    <a:gamma/>
                    <a:shade val="72549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22 % (</a:t>
              </a:r>
              <a:r>
                <a:rPr lang="en-US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Basic Rate</a:t>
              </a: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)</a:t>
              </a:r>
              <a:endParaRPr lang="en-US" sz="1600" b="1" dirty="0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  <p:sp>
          <p:nvSpPr>
            <p:cNvPr id="10264" name="Freeform 27"/>
            <p:cNvSpPr>
              <a:spLocks/>
            </p:cNvSpPr>
            <p:nvPr/>
          </p:nvSpPr>
          <p:spPr bwMode="gray">
            <a:xfrm>
              <a:off x="2036" y="2494"/>
              <a:ext cx="2415" cy="343"/>
            </a:xfrm>
            <a:custGeom>
              <a:avLst/>
              <a:gdLst>
                <a:gd name="T0" fmla="*/ 2054 w 2048"/>
                <a:gd name="T1" fmla="*/ 343 h 286"/>
                <a:gd name="T2" fmla="*/ 0 w 2048"/>
                <a:gd name="T3" fmla="*/ 343 h 286"/>
                <a:gd name="T4" fmla="*/ 526 w 2048"/>
                <a:gd name="T5" fmla="*/ 0 h 286"/>
                <a:gd name="T6" fmla="*/ 2415 w 2048"/>
                <a:gd name="T7" fmla="*/ 0 h 286"/>
                <a:gd name="T8" fmla="*/ 2054 w 2048"/>
                <a:gd name="T9" fmla="*/ 343 h 2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48"/>
                <a:gd name="T16" fmla="*/ 0 h 286"/>
                <a:gd name="T17" fmla="*/ 2048 w 2048"/>
                <a:gd name="T18" fmla="*/ 286 h 2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48" h="286">
                  <a:moveTo>
                    <a:pt x="1742" y="286"/>
                  </a:moveTo>
                  <a:lnTo>
                    <a:pt x="0" y="286"/>
                  </a:lnTo>
                  <a:lnTo>
                    <a:pt x="446" y="0"/>
                  </a:lnTo>
                  <a:lnTo>
                    <a:pt x="2048" y="0"/>
                  </a:lnTo>
                  <a:lnTo>
                    <a:pt x="1742" y="286"/>
                  </a:lnTo>
                  <a:close/>
                </a:path>
              </a:pathLst>
            </a:cu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9" name="Rectangle 28"/>
            <p:cNvSpPr>
              <a:spLocks noChangeArrowheads="1"/>
            </p:cNvSpPr>
            <p:nvPr/>
          </p:nvSpPr>
          <p:spPr bwMode="gray">
            <a:xfrm>
              <a:off x="2038" y="2836"/>
              <a:ext cx="2056" cy="188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shade val="72549"/>
                    <a:invGamma/>
                  </a:schemeClr>
                </a:gs>
                <a:gs pos="50000">
                  <a:schemeClr val="folHlink"/>
                </a:gs>
                <a:gs pos="100000">
                  <a:schemeClr val="folHlink">
                    <a:gamma/>
                    <a:shade val="7254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 eaLnBrk="0" hangingPunct="0">
                <a:defRPr/>
              </a:pP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10 % (</a:t>
              </a:r>
              <a:r>
                <a:rPr lang="en-US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Starting Rate</a:t>
              </a:r>
              <a:r>
                <a:rPr lang="ru-RU" sz="1600" b="1" dirty="0">
                  <a:solidFill>
                    <a:srgbClr val="FFFFFF"/>
                  </a:solidFill>
                  <a:latin typeface="Verdana" pitchFamily="34" charset="0"/>
                  <a:cs typeface="+mn-cs"/>
                </a:rPr>
                <a:t>)</a:t>
              </a:r>
              <a:endParaRPr lang="en-US" sz="1600" b="1" dirty="0">
                <a:solidFill>
                  <a:srgbClr val="FFFFFF"/>
                </a:solidFill>
                <a:latin typeface="Verdana" pitchFamily="34" charset="0"/>
                <a:cs typeface="+mn-cs"/>
              </a:endParaRPr>
            </a:p>
          </p:txBody>
        </p:sp>
      </p:grpSp>
      <p:pic>
        <p:nvPicPr>
          <p:cNvPr id="10254" name="Picture 4" descr="C:\Documents and Settings\Nastya\Мои документы\Мои документы\ІІІ курс (1-ый семестр)\Деньги и кредит\Презетация\No_Many_s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45087" y="1484784"/>
            <a:ext cx="2071688" cy="1785937"/>
          </a:xfrm>
        </p:spPr>
      </p:pic>
      <p:pic>
        <p:nvPicPr>
          <p:cNvPr id="10255" name="Picture 5" descr="C:\Documents and Settings\Nastya\Рабочий стол\Налоги\3121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1712" y="1484784"/>
            <a:ext cx="2428875" cy="178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2754462" y="116632"/>
            <a:ext cx="6192688" cy="1077218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Подоходный налог</a:t>
            </a:r>
          </a:p>
          <a:p>
            <a:pPr algn="r"/>
            <a:r>
              <a:rPr lang="ru-RU" sz="3200" b="1" dirty="0" smtClean="0">
                <a:latin typeface="Comic Sans MS" pitchFamily="66" charset="0"/>
              </a:rPr>
              <a:t>Прогрессивная ставка</a:t>
            </a:r>
            <a:endParaRPr lang="ru-RU" sz="2800" b="1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9422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483768" y="260648"/>
            <a:ext cx="6192688" cy="1015663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Кейс-технология </a:t>
            </a:r>
          </a:p>
          <a:p>
            <a:pPr algn="r"/>
            <a:r>
              <a:rPr lang="ru-RU" sz="2800" b="1" dirty="0" smtClean="0">
                <a:latin typeface="Comic Sans MS" pitchFamily="66" charset="0"/>
              </a:rPr>
              <a:t>Понятие</a:t>
            </a:r>
            <a:endParaRPr lang="ru-RU" sz="2800" b="1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03648" y="1556792"/>
            <a:ext cx="748883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Кейс –технология </a:t>
            </a:r>
            <a:r>
              <a:rPr lang="ru-RU" dirty="0" smtClean="0"/>
              <a:t>– полный комплект учебно-методических материалов,  разработанных на основе производственных ситуаций, формирующих  у обучающихся навыки  самостоятельного конструирования алгоритмов решения производственных задач.</a:t>
            </a:r>
          </a:p>
          <a:p>
            <a:pPr algn="just"/>
            <a:endParaRPr lang="ru-RU" dirty="0"/>
          </a:p>
          <a:p>
            <a:pPr algn="just"/>
            <a:r>
              <a:rPr lang="ru-RU" u="sng" dirty="0" smtClean="0"/>
              <a:t>Кейс-технология</a:t>
            </a:r>
            <a:r>
              <a:rPr lang="ru-RU" dirty="0" smtClean="0"/>
              <a:t> – педагогическая  технология,  которая  предполагает совокупность  исследовательских,  поисковых,  проблемных и творческих  методов.</a:t>
            </a:r>
          </a:p>
          <a:p>
            <a:pPr algn="just"/>
            <a:endParaRPr lang="ru-RU" dirty="0"/>
          </a:p>
          <a:p>
            <a:pPr algn="just"/>
            <a:r>
              <a:rPr lang="ru-RU" u="sng" dirty="0" smtClean="0"/>
              <a:t>Кейс-технология </a:t>
            </a:r>
            <a:r>
              <a:rPr lang="ru-RU" dirty="0" smtClean="0"/>
              <a:t>– это интерактивная технология для  краткосрочного обучения на  основе  реальных или вымышленных  ситуаций, направленная не столько  на  освоение знаний,  сколько  на  формирование у слушателей новых  качеств  и умений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2100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83768" y="260648"/>
            <a:ext cx="6192688" cy="954107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Кейс-технология. </a:t>
            </a:r>
            <a:r>
              <a:rPr lang="ru-RU" sz="2400" b="1" dirty="0" smtClean="0">
                <a:latin typeface="Comic Sans MS" pitchFamily="66" charset="0"/>
              </a:rPr>
              <a:t>Дидактические  принципы.</a:t>
            </a:r>
            <a:endParaRPr lang="ru-RU" sz="2400" b="1" dirty="0">
              <a:latin typeface="Comic Sans MS" pitchFamily="66" charset="0"/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2549517870"/>
              </p:ext>
            </p:extLst>
          </p:nvPr>
        </p:nvGraphicFramePr>
        <p:xfrm>
          <a:off x="1835696" y="170080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483768" y="260648"/>
            <a:ext cx="6192688" cy="954107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Кейс-технология </a:t>
            </a:r>
          </a:p>
          <a:p>
            <a:pPr algn="r"/>
            <a:r>
              <a:rPr lang="ru-RU" sz="2400" b="1" dirty="0" smtClean="0">
                <a:latin typeface="Comic Sans MS" pitchFamily="66" charset="0"/>
              </a:rPr>
              <a:t>Цели и задачи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547664" y="1916832"/>
            <a:ext cx="6336704" cy="646331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1. Формирование  компетентности в сфере  самостоятельной познавательной  деятельности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691680" y="2852935"/>
            <a:ext cx="6336704" cy="646331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2. Формирование  умений  видеть  проблему и наметить пути  ее  решения</a:t>
            </a:r>
            <a:endParaRPr lang="ru-RU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907704" y="3820585"/>
            <a:ext cx="6336704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 prst="slop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3. Развитие  интереса  к  процессу  познания на  уроках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57802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56496" y="116632"/>
            <a:ext cx="5616624" cy="954107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Кейсы</a:t>
            </a:r>
          </a:p>
          <a:p>
            <a:pPr algn="r"/>
            <a:r>
              <a:rPr lang="ru-RU" sz="2400" b="1" dirty="0" smtClean="0">
                <a:latin typeface="Comic Sans MS" pitchFamily="66" charset="0"/>
              </a:rPr>
              <a:t>Типы</a:t>
            </a:r>
            <a:endParaRPr lang="ru-RU" sz="2400" b="1" dirty="0">
              <a:latin typeface="Comic Sans MS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14771" y="1268760"/>
            <a:ext cx="2448272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  <a:prstDash val="sysDot"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Практические  кейсы</a:t>
            </a:r>
            <a:endParaRPr lang="ru-RU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780268" y="1213849"/>
            <a:ext cx="4932548" cy="1815882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28575">
            <a:solidFill>
              <a:schemeClr val="bg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/>
              <a:t>Реальные жизненные ситуации, детально и подробно отраженные. При этом их учебное назначение может сводиться к тренингу обучаемых, закреплению знаний, умений и навыков поведения (принятия решений) в данной ситуации. Кейсы должны быть максимально наглядными и детальными.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14771" y="3275692"/>
            <a:ext cx="2448272" cy="369332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  <a:prstDash val="sysDot"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Обучающие  кейсы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3780268" y="3356992"/>
            <a:ext cx="4932548" cy="1077218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28575">
            <a:solidFill>
              <a:schemeClr val="bg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/>
              <a:t>Отражают типовые ситуации, которые наиболее часты в жизни. Ситуация, проблема и сюжет здесь не реальные, а такие, какими они могут быть в жизни, не отражают жизнь «один к одному»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331996" y="4725144"/>
            <a:ext cx="2448272" cy="923330"/>
          </a:xfrm>
          <a:prstGeom prst="rect">
            <a:avLst/>
          </a:prstGeom>
          <a:solidFill>
            <a:schemeClr val="bg2"/>
          </a:solidFill>
          <a:ln>
            <a:solidFill>
              <a:schemeClr val="bg2">
                <a:lumMod val="75000"/>
              </a:schemeClr>
            </a:solidFill>
            <a:prstDash val="sysDot"/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Научно- исследовательские  кейсы</a:t>
            </a:r>
            <a:endParaRPr lang="ru-RU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3801604" y="5013176"/>
            <a:ext cx="4932548" cy="830997"/>
          </a:xfrm>
          <a:prstGeom prst="rect">
            <a:avLst/>
          </a:prstGeom>
          <a:blipFill>
            <a:blip r:embed="rId2"/>
            <a:tile tx="0" ty="0" sx="100000" sy="100000" flip="none" algn="tl"/>
          </a:blipFill>
          <a:ln w="28575">
            <a:solidFill>
              <a:schemeClr val="bg2">
                <a:lumMod val="75000"/>
              </a:schemeClr>
            </a:solidFill>
            <a:prstDash val="sysDot"/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600" i="1" dirty="0"/>
              <a:t>Они выступают моделями для получения нового знания о ситуации и поведения в ней. Обучающая функция сводится к исследовательским процедурам</a:t>
            </a:r>
            <a:r>
              <a:rPr lang="ru-RU" sz="16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826390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156496" y="116632"/>
            <a:ext cx="5616624" cy="1323439"/>
          </a:xfrm>
          <a:prstGeom prst="rect">
            <a:avLst/>
          </a:prstGeom>
          <a:noFill/>
          <a:ln w="25400">
            <a:solidFill>
              <a:schemeClr val="bg2">
                <a:lumMod val="50000"/>
              </a:schemeClr>
            </a:solidFill>
            <a:prstDash val="dash"/>
          </a:ln>
        </p:spPr>
        <p:txBody>
          <a:bodyPr wrap="square" rtlCol="0">
            <a:spAutoFit/>
          </a:bodyPr>
          <a:lstStyle/>
          <a:p>
            <a:pPr algn="r"/>
            <a:r>
              <a:rPr lang="ru-RU" sz="3200" b="1" dirty="0" smtClean="0">
                <a:latin typeface="Comic Sans MS" pitchFamily="66" charset="0"/>
              </a:rPr>
              <a:t>Кейсы-технологии</a:t>
            </a:r>
          </a:p>
          <a:p>
            <a:pPr algn="r"/>
            <a:r>
              <a:rPr lang="ru-RU" sz="2400" b="1" dirty="0" smtClean="0">
                <a:latin typeface="Comic Sans MS" pitchFamily="66" charset="0"/>
              </a:rPr>
              <a:t>Организация  работы  учащихся Этапы</a:t>
            </a:r>
            <a:endParaRPr lang="ru-RU" sz="2400" b="1" dirty="0">
              <a:latin typeface="Comic Sans MS" pitchFamily="66" charset="0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633210867"/>
              </p:ext>
            </p:extLst>
          </p:nvPr>
        </p:nvGraphicFramePr>
        <p:xfrm>
          <a:off x="1187624" y="1844824"/>
          <a:ext cx="7416824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8718171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155</TotalTime>
  <Words>650</Words>
  <Application>Microsoft Office PowerPoint</Application>
  <PresentationFormat>Экран (4:3)</PresentationFormat>
  <Paragraphs>106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Солнцестояние</vt:lpstr>
      <vt:lpstr>Применение  кейс-технологий в преподавании темы  «Налоги в Великобритании И США»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Применение  кейс-технологий в преподавании темы  «Налоги в Великобритании И США»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Taxes in the USA</dc:title>
  <dc:creator>Customer</dc:creator>
  <cp:lastModifiedBy>ИнЯз AMD</cp:lastModifiedBy>
  <cp:revision>20</cp:revision>
  <dcterms:created xsi:type="dcterms:W3CDTF">2011-06-06T19:36:10Z</dcterms:created>
  <dcterms:modified xsi:type="dcterms:W3CDTF">2003-03-09T07:18:54Z</dcterms:modified>
</cp:coreProperties>
</file>